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4"/>
  </p:notesMasterIdLst>
  <p:sldIdLst>
    <p:sldId id="256" r:id="rId2"/>
    <p:sldId id="260" r:id="rId3"/>
    <p:sldId id="257" r:id="rId4"/>
    <p:sldId id="259" r:id="rId5"/>
    <p:sldId id="258" r:id="rId6"/>
    <p:sldId id="261" r:id="rId7"/>
    <p:sldId id="263" r:id="rId8"/>
    <p:sldId id="265" r:id="rId9"/>
    <p:sldId id="264" r:id="rId10"/>
    <p:sldId id="266" r:id="rId11"/>
    <p:sldId id="275" r:id="rId12"/>
    <p:sldId id="262" r:id="rId13"/>
    <p:sldId id="273" r:id="rId14"/>
    <p:sldId id="272" r:id="rId15"/>
    <p:sldId id="271" r:id="rId16"/>
    <p:sldId id="276" r:id="rId17"/>
    <p:sldId id="274" r:id="rId18"/>
    <p:sldId id="267" r:id="rId19"/>
    <p:sldId id="270" r:id="rId20"/>
    <p:sldId id="279" r:id="rId21"/>
    <p:sldId id="278" r:id="rId22"/>
    <p:sldId id="280" r:id="rId23"/>
    <p:sldId id="281" r:id="rId24"/>
    <p:sldId id="277" r:id="rId25"/>
    <p:sldId id="321" r:id="rId26"/>
    <p:sldId id="284" r:id="rId27"/>
    <p:sldId id="283" r:id="rId28"/>
    <p:sldId id="285" r:id="rId29"/>
    <p:sldId id="282" r:id="rId30"/>
    <p:sldId id="290" r:id="rId31"/>
    <p:sldId id="289" r:id="rId32"/>
    <p:sldId id="288" r:id="rId33"/>
    <p:sldId id="287" r:id="rId34"/>
    <p:sldId id="293" r:id="rId35"/>
    <p:sldId id="292" r:id="rId36"/>
    <p:sldId id="291" r:id="rId37"/>
    <p:sldId id="294" r:id="rId38"/>
    <p:sldId id="297" r:id="rId39"/>
    <p:sldId id="296" r:id="rId40"/>
    <p:sldId id="301" r:id="rId41"/>
    <p:sldId id="307" r:id="rId42"/>
    <p:sldId id="298" r:id="rId43"/>
    <p:sldId id="299" r:id="rId44"/>
    <p:sldId id="286" r:id="rId45"/>
    <p:sldId id="305" r:id="rId46"/>
    <p:sldId id="306" r:id="rId47"/>
    <p:sldId id="303" r:id="rId48"/>
    <p:sldId id="304" r:id="rId49"/>
    <p:sldId id="302" r:id="rId50"/>
    <p:sldId id="308" r:id="rId51"/>
    <p:sldId id="309" r:id="rId52"/>
    <p:sldId id="319" r:id="rId53"/>
    <p:sldId id="310" r:id="rId54"/>
    <p:sldId id="320" r:id="rId55"/>
    <p:sldId id="311" r:id="rId56"/>
    <p:sldId id="315" r:id="rId57"/>
    <p:sldId id="314" r:id="rId58"/>
    <p:sldId id="313" r:id="rId59"/>
    <p:sldId id="312" r:id="rId60"/>
    <p:sldId id="318" r:id="rId61"/>
    <p:sldId id="316" r:id="rId62"/>
    <p:sldId id="317" r:id="rId6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8AE08D-E0C6-4D07-B29C-1131F3E0D8A2}" type="datetimeFigureOut">
              <a:rPr lang="ar-SA" smtClean="0"/>
              <a:pPr/>
              <a:t>03/02/1441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7AA48D-9C5F-4CBA-AADC-5BA85580168A}" type="slidenum">
              <a:rPr lang="ar-SA" smtClean="0"/>
              <a:pPr/>
              <a:t>‹#›</a:t>
            </a:fld>
            <a:endParaRPr lang="ar-SA"/>
          </a:p>
        </p:txBody>
      </p:sp>
    </p:spTree>
    <p:extLst>
      <p:ext uri="{BB962C8B-B14F-4D97-AF65-F5344CB8AC3E}">
        <p14:creationId xmlns:p14="http://schemas.microsoft.com/office/powerpoint/2010/main" val="18755122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19</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20</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21</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22</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23</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24</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25</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26</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27</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11</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29</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30</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31</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32</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33</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34</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35</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36</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37</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38</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12</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39</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40</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41</a:t>
            </a:fld>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42</a:t>
            </a:fld>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43</a:t>
            </a:fld>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44</a:t>
            </a:fld>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45</a:t>
            </a:fld>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46</a:t>
            </a:fld>
            <a:endParaRPr 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47</a:t>
            </a:fld>
            <a:endParaRPr 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48</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13</a:t>
            </a:fld>
            <a:endParaRPr 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49</a:t>
            </a:fld>
            <a:endParaRPr 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50</a:t>
            </a:fld>
            <a:endParaRPr 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51</a:t>
            </a:fld>
            <a:endParaRPr lang="ar-S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52</a:t>
            </a:fld>
            <a:endParaRPr lang="ar-S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53</a:t>
            </a:fld>
            <a:endParaRPr lang="ar-S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55</a:t>
            </a:fld>
            <a:endParaRPr lang="ar-S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56</a:t>
            </a:fld>
            <a:endParaRPr lang="ar-S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57</a:t>
            </a:fld>
            <a:endParaRPr lang="ar-S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58</a:t>
            </a:fld>
            <a:endParaRPr lang="ar-S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59</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14</a:t>
            </a:fld>
            <a:endParaRPr lang="ar-S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60</a:t>
            </a:fld>
            <a:endParaRPr lang="ar-S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61</a:t>
            </a:fld>
            <a:endParaRPr lang="ar-S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62</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15</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16</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17</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17AA48D-9C5F-4CBA-AADC-5BA85580168A}" type="slidenum">
              <a:rPr lang="ar-SA" smtClean="0"/>
              <a:pPr/>
              <a:t>18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D9C98C9-B8E9-4762-8FE5-D9C727B0AB17}" type="datetimeFigureOut">
              <a:rPr lang="ar-SA" smtClean="0"/>
              <a:pPr/>
              <a:t>03/02/1441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E47A104-BDEE-451C-943C-4C031CB662B9}" type="slidenum">
              <a:rPr lang="ar-SA" smtClean="0"/>
              <a:pPr/>
              <a:t>‹#›</a:t>
            </a:fld>
            <a:endParaRPr lang="ar-SA"/>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D9C98C9-B8E9-4762-8FE5-D9C727B0AB17}" type="datetimeFigureOut">
              <a:rPr lang="ar-SA" smtClean="0"/>
              <a:pPr/>
              <a:t>03/02/1441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47A104-BDEE-451C-943C-4C031CB662B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CAcQjRw&amp;url=http://allbiology.net/chapter_12.htm&amp;ei=zvOeVP6CGcvnarOvgvAL&amp;bvm=bv.82001339,d.d2s&amp;psig=AFQjCNFPjkMN_pa0uNcSBLCiTiSCLWCG1Q&amp;ust=1419789611733516"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arab-ency.com/index.php?module=pnEncyclopedia&amp;func=display_term&amp;id=11076&amp;m=1&amp;ei=PfieVPzNDMPfasCdgsgE&amp;bvm=bv.82001339,d.d2s&amp;psig=AFQjCNFPjkMN_pa0uNcSBLCiTiSCLWCG1Q&amp;ust=141978961173351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uk/url?sa=i&amp;rct=j&amp;q=&amp;esrc=s&amp;source=images&amp;cd=&amp;cad=rja&amp;uact=8&amp;ved=0CAcQjRw&amp;url=http://bio12t2p16.blogspot.com/2012/03/blog-post.html&amp;ei=ePieVPqoBM3xaPKCgdAE&amp;bvm=bv.82001339,d.d2s&amp;psig=AFQjCNFPjkMN_pa0uNcSBLCiTiSCLWCG1Q&amp;ust=1419789611733516"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hyperlink" Target="http://www.hgate.net/home/wp-content/uploads/2010/09/PCR2-.jpg?i=2&amp;u=12813399"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amp;url=http://www.flychip.org.uk/protocols/gene_expression/rna_qc.php&amp;ei=v1mgVLnzFdSv7AaK4YGgDw&amp;bvm=bv.82001339,d.ZGU&amp;psig=AFQjCNH85a3RucJ3Gn5z7ojodYHnhT4AcQ&amp;ust=1419881279726949"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4" name="مستطيل 3"/>
          <p:cNvSpPr/>
          <p:nvPr/>
        </p:nvSpPr>
        <p:spPr>
          <a:xfrm>
            <a:off x="457200" y="838200"/>
            <a:ext cx="8686800" cy="1077218"/>
          </a:xfrm>
          <a:prstGeom prst="rect">
            <a:avLst/>
          </a:prstGeom>
        </p:spPr>
        <p:txBody>
          <a:bodyPr wrap="square">
            <a:spAutoFit/>
          </a:bodyPr>
          <a:lstStyle/>
          <a:p>
            <a:pPr>
              <a:lnSpc>
                <a:spcPct val="80000"/>
              </a:lnSpc>
              <a:defRPr/>
            </a:pPr>
            <a:r>
              <a:rPr lang="ar-SA" sz="4000" b="1" spc="50" dirty="0">
                <a:ln w="11430"/>
                <a:solidFill>
                  <a:srgbClr val="FFFF00"/>
                </a:solidFill>
                <a:effectLst>
                  <a:outerShdw blurRad="76200" dist="50800" dir="5400000" algn="tl" rotWithShape="0">
                    <a:srgbClr val="000000">
                      <a:alpha val="65000"/>
                    </a:srgbClr>
                  </a:outerShdw>
                </a:effectLst>
              </a:rPr>
              <a:t>علم الوراثة :   علم حديث يعني بدراسة آلية انتقال الصفات الوراثية من الآباء إلى الأبناء وتفسيرها</a:t>
            </a:r>
          </a:p>
        </p:txBody>
      </p:sp>
      <p:pic>
        <p:nvPicPr>
          <p:cNvPr id="5" name="Picture 4" descr="mendelpea"/>
          <p:cNvPicPr>
            <a:picLocks noChangeAspect="1" noChangeArrowheads="1"/>
          </p:cNvPicPr>
          <p:nvPr/>
        </p:nvPicPr>
        <p:blipFill>
          <a:blip r:embed="rId2"/>
          <a:srcRect/>
          <a:stretch>
            <a:fillRect/>
          </a:stretch>
        </p:blipFill>
        <p:spPr bwMode="auto">
          <a:xfrm>
            <a:off x="6629400" y="3352800"/>
            <a:ext cx="2514600" cy="2541587"/>
          </a:xfrm>
          <a:prstGeom prst="rect">
            <a:avLst/>
          </a:prstGeom>
          <a:noFill/>
          <a:ln w="9525">
            <a:noFill/>
            <a:miter lim="800000"/>
            <a:headEnd/>
            <a:tailEnd/>
          </a:ln>
        </p:spPr>
      </p:pic>
      <p:pic>
        <p:nvPicPr>
          <p:cNvPr id="6" name="Picture 6" descr="_38129849_dna300"/>
          <p:cNvPicPr>
            <a:picLocks noChangeAspect="1" noChangeArrowheads="1"/>
          </p:cNvPicPr>
          <p:nvPr/>
        </p:nvPicPr>
        <p:blipFill>
          <a:blip r:embed="rId3"/>
          <a:srcRect/>
          <a:stretch>
            <a:fillRect/>
          </a:stretch>
        </p:blipFill>
        <p:spPr bwMode="auto">
          <a:xfrm>
            <a:off x="0" y="3429000"/>
            <a:ext cx="3581400" cy="2366963"/>
          </a:xfrm>
          <a:prstGeom prst="rect">
            <a:avLst/>
          </a:prstGeom>
          <a:noFill/>
          <a:ln w="9525">
            <a:noFill/>
            <a:miter lim="800000"/>
            <a:headEnd/>
            <a:tailEnd/>
          </a:ln>
        </p:spPr>
      </p:pic>
      <p:sp>
        <p:nvSpPr>
          <p:cNvPr id="7" name="مستطيل 6"/>
          <p:cNvSpPr/>
          <p:nvPr/>
        </p:nvSpPr>
        <p:spPr>
          <a:xfrm>
            <a:off x="1981200" y="3429000"/>
            <a:ext cx="4572000" cy="2123658"/>
          </a:xfrm>
          <a:prstGeom prst="rect">
            <a:avLst/>
          </a:prstGeom>
        </p:spPr>
        <p:txBody>
          <a:bodyPr>
            <a:spAutoFit/>
          </a:bodyPr>
          <a:lstStyle/>
          <a:p>
            <a:pPr algn="justLow"/>
            <a:r>
              <a:rPr lang="ar-IQ" sz="6600" dirty="0" smtClean="0">
                <a:solidFill>
                  <a:srgbClr val="FFFF00"/>
                </a:solidFill>
              </a:rPr>
              <a:t>الوراثة </a:t>
            </a:r>
            <a:r>
              <a:rPr lang="ar-SY" sz="6600" dirty="0" smtClean="0">
                <a:solidFill>
                  <a:srgbClr val="FFFF00"/>
                </a:solidFill>
              </a:rPr>
              <a:t> </a:t>
            </a:r>
            <a:endParaRPr lang="ar-IQ" sz="6600" dirty="0" smtClean="0">
              <a:solidFill>
                <a:srgbClr val="FFFF00"/>
              </a:solidFill>
            </a:endParaRPr>
          </a:p>
          <a:p>
            <a:pPr algn="justLow"/>
            <a:r>
              <a:rPr lang="en-US" sz="6600" dirty="0" smtClean="0">
                <a:solidFill>
                  <a:srgbClr val="FFFF00"/>
                </a:solidFill>
              </a:rPr>
              <a:t>genetics</a:t>
            </a:r>
            <a:endParaRPr lang="ar-SA" sz="6600" dirty="0"/>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09600" y="228600"/>
            <a:ext cx="8229600" cy="5318125"/>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2800" b="1" i="0" u="none" strike="noStrike" kern="1200" cap="none" spc="0" normalizeH="0" baseline="0" noProof="0" dirty="0" smtClean="0">
                <a:ln>
                  <a:noFill/>
                </a:ln>
                <a:solidFill>
                  <a:srgbClr val="CC00CC"/>
                </a:solidFill>
                <a:effectLst/>
                <a:uLnTx/>
                <a:uFillTx/>
                <a:latin typeface="+mn-lt"/>
                <a:ea typeface="+mn-ea"/>
                <a:cs typeface="+mn-cs"/>
              </a:rPr>
              <a:t/>
            </a:r>
            <a:br>
              <a:rPr kumimoji="0" lang="ar-SA" sz="2800" b="1" i="0" u="none" strike="noStrike" kern="1200" cap="none" spc="0" normalizeH="0" baseline="0" noProof="0" dirty="0" smtClean="0">
                <a:ln>
                  <a:noFill/>
                </a:ln>
                <a:solidFill>
                  <a:srgbClr val="CC00CC"/>
                </a:solidFill>
                <a:effectLst/>
                <a:uLnTx/>
                <a:uFillTx/>
                <a:latin typeface="+mn-lt"/>
                <a:ea typeface="+mn-ea"/>
                <a:cs typeface="+mn-cs"/>
              </a:rPr>
            </a:br>
            <a:r>
              <a:rPr kumimoji="0" lang="ar-SA" sz="2800" b="1" i="0" u="none" strike="noStrike" kern="1200" cap="none" spc="0" normalizeH="0" baseline="0" noProof="0" dirty="0" smtClean="0">
                <a:ln>
                  <a:noFill/>
                </a:ln>
                <a:solidFill>
                  <a:srgbClr val="CC00CC"/>
                </a:solidFill>
                <a:effectLst/>
                <a:uLnTx/>
                <a:uFillTx/>
                <a:latin typeface="+mn-lt"/>
                <a:ea typeface="+mn-ea"/>
                <a:cs typeface="+mn-cs"/>
              </a:rPr>
              <a:t/>
            </a:r>
            <a:br>
              <a:rPr kumimoji="0" lang="ar-SA" sz="2800" b="1" i="0" u="none" strike="noStrike" kern="1200" cap="none" spc="0" normalizeH="0" baseline="0" noProof="0" dirty="0" smtClean="0">
                <a:ln>
                  <a:noFill/>
                </a:ln>
                <a:solidFill>
                  <a:srgbClr val="CC00CC"/>
                </a:solidFill>
                <a:effectLst/>
                <a:uLnTx/>
                <a:uFillTx/>
                <a:latin typeface="+mn-lt"/>
                <a:ea typeface="+mn-ea"/>
                <a:cs typeface="+mn-cs"/>
              </a:rPr>
            </a:br>
            <a:endParaRPr kumimoji="0" lang="ar-SA" sz="2800" b="1" i="0" u="none" strike="noStrike" kern="1200" cap="none" spc="0" normalizeH="0" baseline="0" noProof="0" dirty="0" smtClean="0">
              <a:ln>
                <a:noFill/>
              </a:ln>
              <a:solidFill>
                <a:srgbClr val="CC00CC"/>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smtClean="0">
                <a:ln>
                  <a:noFill/>
                </a:ln>
                <a:solidFill>
                  <a:schemeClr val="bg1"/>
                </a:solidFill>
                <a:effectLst/>
                <a:uLnTx/>
                <a:uFillTx/>
                <a:latin typeface="+mn-lt"/>
                <a:ea typeface="+mn-ea"/>
                <a:cs typeface="+mn-cs"/>
              </a:rPr>
              <a:t/>
            </a:r>
            <a:br>
              <a:rPr kumimoji="0" lang="ar-SA" sz="3600" b="1" i="0" u="none" strike="noStrike" kern="1200" cap="none" spc="0" normalizeH="0" baseline="0" noProof="0" dirty="0" smtClean="0">
                <a:ln>
                  <a:noFill/>
                </a:ln>
                <a:solidFill>
                  <a:schemeClr val="bg1"/>
                </a:solidFill>
                <a:effectLst/>
                <a:uLnTx/>
                <a:uFillTx/>
                <a:latin typeface="+mn-lt"/>
                <a:ea typeface="+mn-ea"/>
                <a:cs typeface="+mn-cs"/>
              </a:rPr>
            </a:br>
            <a:endParaRPr kumimoji="0" lang="en-US" sz="36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4" name="Picture 2" descr="https://encrypted-tbn0.gstatic.com/images?q=tbn:ANd9GcQwyIFN7IEFOqxqxvpzbl6wcqgUUJs9rmRDrTrt_-1DVYuPdZbl">
            <a:hlinkClick r:id="rId2"/>
          </p:cNvPr>
          <p:cNvPicPr>
            <a:picLocks noChangeAspect="1" noChangeArrowheads="1"/>
          </p:cNvPicPr>
          <p:nvPr/>
        </p:nvPicPr>
        <p:blipFill>
          <a:blip r:embed="rId3"/>
          <a:srcRect/>
          <a:stretch>
            <a:fillRect/>
          </a:stretch>
        </p:blipFill>
        <p:spPr bwMode="auto">
          <a:xfrm>
            <a:off x="152400" y="381000"/>
            <a:ext cx="8944811" cy="6477000"/>
          </a:xfrm>
          <a:prstGeom prst="rect">
            <a:avLst/>
          </a:prstGeom>
          <a:noFill/>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stCondLst>
                                            <p:cond delay="0"/>
                                          </p:stCondLst>
                                        </p:cTn>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457200"/>
            <a:ext cx="88392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44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قانون مندل الأول :- </a:t>
            </a:r>
            <a:r>
              <a:rPr kumimoji="0" lang="ar-IQ" sz="40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مبدأ انعزال الصفات</a:t>
            </a:r>
          </a:p>
          <a:p>
            <a:pPr lvl="0" fontAlgn="base">
              <a:spcBef>
                <a:spcPct val="0"/>
              </a:spcBef>
              <a:spcAft>
                <a:spcPct val="0"/>
              </a:spcAft>
            </a:pPr>
            <a:r>
              <a:rPr lang="ar-IQ" sz="4000" dirty="0" smtClean="0">
                <a:solidFill>
                  <a:srgbClr val="FFFF00"/>
                </a:solidFill>
                <a:latin typeface="Calibri" pitchFamily="34" charset="0"/>
                <a:ea typeface="Calibri" pitchFamily="34" charset="0"/>
                <a:cs typeface="Arial" pitchFamily="34" charset="0"/>
              </a:rPr>
              <a:t>أن كل صفة وراثية تتمثل بعاملين وراثيين ينعزلان عن بعضهما عند تكوين الأمشاج ثم تعود لتزدوج عند تكوين الفرد الجديد. ونسبة هذا القانون</a:t>
            </a:r>
            <a:r>
              <a:rPr lang="en-US" sz="4000" dirty="0" smtClean="0">
                <a:solidFill>
                  <a:srgbClr val="FFFF00"/>
                </a:solidFill>
                <a:latin typeface="Calibri" pitchFamily="34" charset="0"/>
                <a:ea typeface="Calibri" pitchFamily="34" charset="0"/>
                <a:cs typeface="Arial" pitchFamily="34" charset="0"/>
              </a:rPr>
              <a:t>)3:1</a:t>
            </a:r>
            <a:r>
              <a:rPr lang="ar-IQ" sz="6000" dirty="0" smtClean="0">
                <a:solidFill>
                  <a:srgbClr val="FFFF00"/>
                </a:solidFill>
                <a:latin typeface="Calibri" pitchFamily="34" charset="0"/>
                <a:ea typeface="Calibri" pitchFamily="34" charset="0"/>
                <a:cs typeface="Arial" pitchFamily="34" charset="0"/>
              </a:rPr>
              <a:t> </a:t>
            </a:r>
            <a:r>
              <a:rPr lang="ar-IQ" sz="4000" dirty="0" smtClean="0">
                <a:solidFill>
                  <a:srgbClr val="FFFF00"/>
                </a:solidFill>
                <a:latin typeface="Calibri" pitchFamily="34" charset="0"/>
                <a:ea typeface="Calibri" pitchFamily="34" charset="0"/>
                <a:cs typeface="Arial" pitchFamily="34" charset="0"/>
              </a:rPr>
              <a:t>لصفة المظهرية</a:t>
            </a:r>
            <a:r>
              <a:rPr lang="en-US" sz="4000" dirty="0" smtClean="0">
                <a:solidFill>
                  <a:srgbClr val="FFFF00"/>
                </a:solidFill>
                <a:latin typeface="Calibri" pitchFamily="34" charset="0"/>
                <a:ea typeface="Calibri" pitchFamily="34" charset="0"/>
                <a:cs typeface="Arial" pitchFamily="34" charset="0"/>
              </a:rPr>
              <a:t>( </a:t>
            </a:r>
            <a:r>
              <a:rPr lang="ar-IQ" sz="4000" dirty="0" smtClean="0">
                <a:solidFill>
                  <a:srgbClr val="FFFF00"/>
                </a:solidFill>
                <a:latin typeface="Calibri" pitchFamily="34" charset="0"/>
                <a:ea typeface="Calibri" pitchFamily="34" charset="0"/>
                <a:cs typeface="Arial" pitchFamily="34" charset="0"/>
              </a:rPr>
              <a:t>و النسبة 1:2:1 لتركيب الوراثي </a:t>
            </a:r>
          </a:p>
          <a:p>
            <a:pPr lvl="0" fontAlgn="base">
              <a:spcBef>
                <a:spcPct val="0"/>
              </a:spcBef>
              <a:spcAft>
                <a:spcPct val="0"/>
              </a:spcAft>
            </a:pPr>
            <a:endParaRPr lang="ar-IQ" sz="4000" dirty="0" smtClean="0">
              <a:solidFill>
                <a:srgbClr val="FFFF00"/>
              </a:solidFill>
              <a:latin typeface="Calibri" pitchFamily="34" charset="0"/>
              <a:ea typeface="Calibri" pitchFamily="34" charset="0"/>
              <a:cs typeface="Arial" pitchFamily="34" charset="0"/>
            </a:endParaRPr>
          </a:p>
          <a:p>
            <a:pPr lvl="0" algn="ctr" fontAlgn="base">
              <a:spcBef>
                <a:spcPct val="0"/>
              </a:spcBef>
              <a:spcAft>
                <a:spcPct val="0"/>
              </a:spcAft>
            </a:pPr>
            <a:r>
              <a:rPr lang="ar-IQ" sz="4000" dirty="0" smtClean="0">
                <a:solidFill>
                  <a:srgbClr val="FFFF00"/>
                </a:solidFill>
                <a:latin typeface="Calibri" pitchFamily="34" charset="0"/>
                <a:ea typeface="Calibri" pitchFamily="34" charset="0"/>
                <a:cs typeface="Arial" pitchFamily="34" charset="0"/>
              </a:rPr>
              <a:t>ويعرف بالتضريب </a:t>
            </a:r>
            <a:r>
              <a:rPr lang="ar-IQ" sz="4000" dirty="0" err="1" smtClean="0">
                <a:solidFill>
                  <a:srgbClr val="FFFF00"/>
                </a:solidFill>
                <a:latin typeface="Calibri" pitchFamily="34" charset="0"/>
                <a:ea typeface="Calibri" pitchFamily="34" charset="0"/>
                <a:cs typeface="Arial" pitchFamily="34" charset="0"/>
              </a:rPr>
              <a:t>احادي</a:t>
            </a:r>
            <a:r>
              <a:rPr lang="ar-IQ" sz="4000" dirty="0" smtClean="0">
                <a:solidFill>
                  <a:srgbClr val="FFFF00"/>
                </a:solidFill>
                <a:latin typeface="Calibri" pitchFamily="34" charset="0"/>
                <a:ea typeface="Calibri" pitchFamily="34" charset="0"/>
                <a:cs typeface="Arial" pitchFamily="34" charset="0"/>
              </a:rPr>
              <a:t> الهجين </a:t>
            </a:r>
            <a:r>
              <a:rPr lang="en-US" sz="4000" dirty="0" smtClean="0">
                <a:solidFill>
                  <a:srgbClr val="FFFF00"/>
                </a:solidFill>
                <a:latin typeface="Calibri" pitchFamily="34" charset="0"/>
                <a:ea typeface="Calibri" pitchFamily="34" charset="0"/>
                <a:cs typeface="Arial" pitchFamily="34" charset="0"/>
              </a:rPr>
              <a:t>Mono Hybrid C</a:t>
            </a:r>
            <a:r>
              <a:rPr lang="en-US" sz="3600" dirty="0" smtClean="0">
                <a:solidFill>
                  <a:srgbClr val="FFFF00"/>
                </a:solidFill>
                <a:latin typeface="Calibri" pitchFamily="34" charset="0"/>
                <a:ea typeface="Calibri" pitchFamily="34" charset="0"/>
                <a:cs typeface="Arial" pitchFamily="34" charset="0"/>
              </a:rPr>
              <a:t>ross</a:t>
            </a:r>
            <a:endParaRPr lang="ar-IQ" sz="3600" dirty="0" smtClean="0">
              <a:solidFill>
                <a:srgbClr val="FFFF00"/>
              </a:solidFill>
              <a:latin typeface="Calibri" pitchFamily="34" charset="0"/>
              <a:ea typeface="Calibri" pitchFamily="34" charset="0"/>
              <a:cs typeface="Arial" pitchFamily="34" charset="0"/>
            </a:endParaRPr>
          </a:p>
        </p:txBody>
      </p:sp>
    </p:spTree>
  </p:cSld>
  <p:clrMapOvr>
    <a:masterClrMapping/>
  </p:clrMapOvr>
  <p:transition spd="slow">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Picture 2" descr="https://encrypted-tbn1.gstatic.com/images?q=tbn:ANd9GcTc2Ugl1OV9XjqwYpHLXZl-8z-F5A--6z5AP-Qgyy2dww2i_7TEGg">
            <a:hlinkClick r:id="rId3"/>
          </p:cNvPr>
          <p:cNvPicPr>
            <a:picLocks noChangeAspect="1" noChangeArrowheads="1"/>
          </p:cNvPicPr>
          <p:nvPr/>
        </p:nvPicPr>
        <p:blipFill>
          <a:blip r:embed="rId4"/>
          <a:srcRect/>
          <a:stretch>
            <a:fillRect/>
          </a:stretch>
        </p:blipFill>
        <p:spPr bwMode="auto">
          <a:xfrm>
            <a:off x="5486400" y="838200"/>
            <a:ext cx="3657600" cy="4648200"/>
          </a:xfrm>
          <a:prstGeom prst="rect">
            <a:avLst/>
          </a:prstGeom>
          <a:noFill/>
        </p:spPr>
      </p:pic>
      <p:pic>
        <p:nvPicPr>
          <p:cNvPr id="3" name="Picture 4" descr="https://encrypted-tbn0.gstatic.com/images?q=tbn:ANd9GcQXF2708oRRnkCWINikeF4v50R532yFIaX40mn4JkbtoR2K_msz">
            <a:hlinkClick r:id="rId5"/>
          </p:cNvPr>
          <p:cNvPicPr>
            <a:picLocks noChangeAspect="1" noChangeArrowheads="1"/>
          </p:cNvPicPr>
          <p:nvPr/>
        </p:nvPicPr>
        <p:blipFill>
          <a:blip r:embed="rId6"/>
          <a:srcRect/>
          <a:stretch>
            <a:fillRect/>
          </a:stretch>
        </p:blipFill>
        <p:spPr bwMode="auto">
          <a:xfrm>
            <a:off x="0" y="838200"/>
            <a:ext cx="5486400" cy="5521377"/>
          </a:xfrm>
          <a:prstGeom prst="rect">
            <a:avLst/>
          </a:prstGeom>
          <a:noFill/>
        </p:spPr>
      </p:pic>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0" y="762000"/>
            <a:ext cx="8839200" cy="5262979"/>
          </a:xfrm>
          <a:prstGeom prst="rect">
            <a:avLst/>
          </a:prstGeom>
        </p:spPr>
        <p:txBody>
          <a:bodyPr wrap="square">
            <a:spAutoFit/>
          </a:bodyPr>
          <a:lstStyle/>
          <a:p>
            <a:pPr algn="ctr"/>
            <a:r>
              <a:rPr lang="ar-SA" sz="4800" b="1" dirty="0" smtClean="0"/>
              <a:t>توارث بعض الصفات في الإنسان :</a:t>
            </a:r>
          </a:p>
          <a:p>
            <a:r>
              <a:rPr lang="ar-SA" sz="3600" dirty="0" smtClean="0">
                <a:solidFill>
                  <a:srgbClr val="FFFF00"/>
                </a:solidFill>
              </a:rPr>
              <a:t>ينطبق قانون مندل</a:t>
            </a:r>
            <a:r>
              <a:rPr lang="en-US" sz="3600" dirty="0" smtClean="0">
                <a:solidFill>
                  <a:srgbClr val="FFFF00"/>
                </a:solidFill>
              </a:rPr>
              <a:t> </a:t>
            </a:r>
            <a:r>
              <a:rPr lang="ar-IQ" sz="3600" dirty="0" err="1" smtClean="0">
                <a:solidFill>
                  <a:srgbClr val="FFFF00"/>
                </a:solidFill>
              </a:rPr>
              <a:t>الاول</a:t>
            </a:r>
            <a:r>
              <a:rPr lang="ar-SA" sz="3600" dirty="0" smtClean="0">
                <a:solidFill>
                  <a:srgbClr val="FFFF00"/>
                </a:solidFill>
              </a:rPr>
              <a:t> على وراثة بعض الصفات في الإنسان مثل :</a:t>
            </a:r>
          </a:p>
          <a:p>
            <a:r>
              <a:rPr lang="ar-SA" sz="3600" dirty="0" smtClean="0">
                <a:solidFill>
                  <a:srgbClr val="FFFF00"/>
                </a:solidFill>
              </a:rPr>
              <a:t>لون الشعر (أسود -بني) - ملمس الشعر (مجعد- ناعم)- الرموش (طويلة- قصيرة) العين (متسعة- ضيقة)- شحمة الأذن (</a:t>
            </a:r>
            <a:r>
              <a:rPr lang="ar-SA" sz="3600" dirty="0" err="1" smtClean="0">
                <a:solidFill>
                  <a:srgbClr val="FFFF00"/>
                </a:solidFill>
              </a:rPr>
              <a:t>سائبة</a:t>
            </a:r>
            <a:r>
              <a:rPr lang="ar-SA" sz="3600" dirty="0" smtClean="0">
                <a:solidFill>
                  <a:srgbClr val="FFFF00"/>
                </a:solidFill>
              </a:rPr>
              <a:t>- ملتحمة)، وأيضا توارث بعض الأمراض والعيوب</a:t>
            </a:r>
            <a:r>
              <a:rPr lang="ar-IQ" sz="3600" dirty="0" smtClean="0">
                <a:solidFill>
                  <a:srgbClr val="FFFF00"/>
                </a:solidFill>
              </a:rPr>
              <a:t> </a:t>
            </a:r>
            <a:r>
              <a:rPr lang="ar-SA" sz="3600" dirty="0" smtClean="0">
                <a:solidFill>
                  <a:srgbClr val="FFFF00"/>
                </a:solidFill>
              </a:rPr>
              <a:t>مثل: الصم والبكم (متنحي)- بروز الفك السفلي (سائد)- تفلطح القدم (سائد)- قصر أصابع</a:t>
            </a:r>
            <a:r>
              <a:rPr lang="ar-IQ" sz="3600" dirty="0" smtClean="0">
                <a:solidFill>
                  <a:srgbClr val="FFFF00"/>
                </a:solidFill>
              </a:rPr>
              <a:t> </a:t>
            </a:r>
            <a:r>
              <a:rPr lang="ar-SA" sz="3600" dirty="0" smtClean="0">
                <a:solidFill>
                  <a:srgbClr val="FFFF00"/>
                </a:solidFill>
              </a:rPr>
              <a:t>اليد (سائد)- فقد الذاكرة (متنحي)- ارتفاع ضغط الدم (سائد)</a:t>
            </a:r>
            <a:endParaRPr lang="ar-SA" sz="3600" dirty="0">
              <a:solidFill>
                <a:srgbClr val="FFFF00"/>
              </a:solidFill>
            </a:endParaRPr>
          </a:p>
        </p:txBody>
      </p:sp>
    </p:spTree>
  </p:cSld>
  <p:clrMapOvr>
    <a:masterClrMapping/>
  </p:clrMapOvr>
  <p:transition spd="slow">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0" y="228600"/>
            <a:ext cx="8915400" cy="1631216"/>
          </a:xfrm>
          <a:prstGeom prst="rect">
            <a:avLst/>
          </a:prstGeom>
        </p:spPr>
        <p:txBody>
          <a:bodyPr wrap="square">
            <a:spAutoFit/>
          </a:bodyPr>
          <a:lstStyle/>
          <a:p>
            <a:r>
              <a:rPr lang="ar-SA" sz="3600" b="1" dirty="0" smtClean="0">
                <a:solidFill>
                  <a:srgbClr val="C00000"/>
                </a:solidFill>
              </a:rPr>
              <a:t>دراسة صفة اتساع العين في الإنسان -:</a:t>
            </a:r>
          </a:p>
          <a:p>
            <a:r>
              <a:rPr lang="ar-SA" sz="3200" dirty="0" smtClean="0"/>
              <a:t>تزوج رجل متسع العينين نقي مع أنثي ضيقة العينين فكان جميع الأبناء عيونهم متسعة. ما التركيب الجيني والمظهري </a:t>
            </a:r>
            <a:r>
              <a:rPr lang="ar-SA" sz="3200" dirty="0" err="1" smtClean="0"/>
              <a:t>للأباء</a:t>
            </a:r>
            <a:r>
              <a:rPr lang="ar-IQ" sz="3200" dirty="0" smtClean="0"/>
              <a:t> </a:t>
            </a:r>
            <a:r>
              <a:rPr lang="ar-SA" sz="3200" dirty="0" smtClean="0"/>
              <a:t>والأبناء؟</a:t>
            </a:r>
            <a:endParaRPr lang="ar-SA" sz="3200" dirty="0"/>
          </a:p>
        </p:txBody>
      </p:sp>
      <p:pic>
        <p:nvPicPr>
          <p:cNvPr id="10241" name="Picture 1"/>
          <p:cNvPicPr>
            <a:picLocks noChangeAspect="1" noChangeArrowheads="1"/>
          </p:cNvPicPr>
          <p:nvPr/>
        </p:nvPicPr>
        <p:blipFill>
          <a:blip r:embed="rId3"/>
          <a:srcRect/>
          <a:stretch>
            <a:fillRect/>
          </a:stretch>
        </p:blipFill>
        <p:spPr bwMode="auto">
          <a:xfrm>
            <a:off x="533400" y="2013224"/>
            <a:ext cx="8153400" cy="3625575"/>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28600" y="228600"/>
            <a:ext cx="8686800" cy="1077218"/>
          </a:xfrm>
          <a:prstGeom prst="rect">
            <a:avLst/>
          </a:prstGeom>
        </p:spPr>
        <p:txBody>
          <a:bodyPr wrap="square">
            <a:spAutoFit/>
          </a:bodyPr>
          <a:lstStyle/>
          <a:p>
            <a:r>
              <a:rPr lang="ar-SA" sz="3200" dirty="0" smtClean="0"/>
              <a:t>ما الاحتمالات الناتجة من تزاوج رجل من الجيل الأول من امرأة ذات عيون ضيقة.</a:t>
            </a:r>
          </a:p>
        </p:txBody>
      </p:sp>
      <p:pic>
        <p:nvPicPr>
          <p:cNvPr id="8193" name="Picture 1"/>
          <p:cNvPicPr>
            <a:picLocks noChangeAspect="1" noChangeArrowheads="1"/>
          </p:cNvPicPr>
          <p:nvPr/>
        </p:nvPicPr>
        <p:blipFill>
          <a:blip r:embed="rId3"/>
          <a:srcRect/>
          <a:stretch>
            <a:fillRect/>
          </a:stretch>
        </p:blipFill>
        <p:spPr bwMode="auto">
          <a:xfrm>
            <a:off x="609600" y="1295400"/>
            <a:ext cx="8229600" cy="4800600"/>
          </a:xfrm>
          <a:prstGeom prst="rect">
            <a:avLst/>
          </a:prstGeom>
          <a:noFill/>
          <a:ln w="9525">
            <a:noFill/>
            <a:miter lim="800000"/>
            <a:headEnd/>
            <a:tailEnd/>
          </a:ln>
          <a:effectLst/>
        </p:spPr>
      </p:pic>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152400" y="228600"/>
            <a:ext cx="8839200" cy="1200329"/>
          </a:xfrm>
          <a:prstGeom prst="rect">
            <a:avLst/>
          </a:prstGeom>
        </p:spPr>
        <p:txBody>
          <a:bodyPr wrap="square">
            <a:spAutoFit/>
          </a:bodyPr>
          <a:lstStyle/>
          <a:p>
            <a:r>
              <a:rPr lang="ar-SA" sz="3600" dirty="0" smtClean="0">
                <a:solidFill>
                  <a:srgbClr val="FFFF00"/>
                </a:solidFill>
              </a:rPr>
              <a:t>وما الاحتمالات الناتجة من تزاوج امرأة من الجيل الأول من رجل ذو عيون متسعة هجين..</a:t>
            </a:r>
            <a:endParaRPr lang="ar-SA" sz="3600" dirty="0">
              <a:solidFill>
                <a:srgbClr val="FFFF00"/>
              </a:solidFill>
            </a:endParaRPr>
          </a:p>
        </p:txBody>
      </p:sp>
      <p:pic>
        <p:nvPicPr>
          <p:cNvPr id="45058" name="Picture 2"/>
          <p:cNvPicPr>
            <a:picLocks noChangeAspect="1" noChangeArrowheads="1"/>
          </p:cNvPicPr>
          <p:nvPr/>
        </p:nvPicPr>
        <p:blipFill>
          <a:blip r:embed="rId3"/>
          <a:srcRect/>
          <a:stretch>
            <a:fillRect/>
          </a:stretch>
        </p:blipFill>
        <p:spPr bwMode="auto">
          <a:xfrm>
            <a:off x="533400" y="1600201"/>
            <a:ext cx="7924800" cy="4876799"/>
          </a:xfrm>
          <a:prstGeom prst="rect">
            <a:avLst/>
          </a:prstGeom>
          <a:noFill/>
          <a:ln w="9525">
            <a:noFill/>
            <a:miter lim="800000"/>
            <a:headEnd/>
            <a:tailEnd/>
          </a:ln>
          <a:effectLst/>
        </p:spPr>
      </p:pic>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28600" y="304800"/>
            <a:ext cx="8403711" cy="707886"/>
          </a:xfrm>
          <a:prstGeom prst="rect">
            <a:avLst/>
          </a:prstGeom>
        </p:spPr>
        <p:txBody>
          <a:bodyPr wrap="none">
            <a:spAutoFit/>
          </a:bodyPr>
          <a:lstStyle/>
          <a:p>
            <a:r>
              <a:rPr lang="ar-SA" sz="4000" dirty="0" smtClean="0">
                <a:solidFill>
                  <a:srgbClr val="FFFF00"/>
                </a:solidFill>
              </a:rPr>
              <a:t>قانون الوراثة الثاني </a:t>
            </a:r>
            <a:r>
              <a:rPr lang="ar-SA" sz="4000" dirty="0" err="1" smtClean="0">
                <a:solidFill>
                  <a:srgbClr val="FFFF00"/>
                </a:solidFill>
              </a:rPr>
              <a:t>لمندل</a:t>
            </a:r>
            <a:r>
              <a:rPr lang="ar-SA" sz="4000" dirty="0" smtClean="0">
                <a:solidFill>
                  <a:srgbClr val="FFFF00"/>
                </a:solidFill>
              </a:rPr>
              <a:t>       </a:t>
            </a:r>
            <a:r>
              <a:rPr lang="en-US" sz="2800" dirty="0" smtClean="0">
                <a:solidFill>
                  <a:srgbClr val="FFFF00"/>
                </a:solidFill>
                <a:cs typeface="Simple Bold Jut Out" pitchFamily="2" charset="-78"/>
              </a:rPr>
              <a:t>Mendel</a:t>
            </a:r>
            <a:r>
              <a:rPr lang="en-US" sz="2800" dirty="0" smtClean="0">
                <a:solidFill>
                  <a:srgbClr val="FFFF00"/>
                </a:solidFill>
                <a:latin typeface="Arial" pitchFamily="34" charset="0"/>
                <a:cs typeface="Simple Bold Jut Out" pitchFamily="2" charset="-78"/>
              </a:rPr>
              <a:t>’</a:t>
            </a:r>
            <a:r>
              <a:rPr lang="en-US" sz="2800" dirty="0" smtClean="0">
                <a:solidFill>
                  <a:srgbClr val="FFFF00"/>
                </a:solidFill>
                <a:cs typeface="Simple Bold Jut Out" pitchFamily="2" charset="-78"/>
              </a:rPr>
              <a:t>s second low</a:t>
            </a:r>
            <a:endParaRPr lang="ar-SA" sz="2800" dirty="0" smtClean="0">
              <a:solidFill>
                <a:srgbClr val="FFFF00"/>
              </a:solidFill>
              <a:cs typeface="Simple Bold Jut Out" pitchFamily="2" charset="-78"/>
            </a:endParaRPr>
          </a:p>
        </p:txBody>
      </p:sp>
      <p:sp>
        <p:nvSpPr>
          <p:cNvPr id="3" name="مستطيل 2"/>
          <p:cNvSpPr/>
          <p:nvPr/>
        </p:nvSpPr>
        <p:spPr>
          <a:xfrm>
            <a:off x="533400" y="1219200"/>
            <a:ext cx="8001000" cy="1077218"/>
          </a:xfrm>
          <a:prstGeom prst="rect">
            <a:avLst/>
          </a:prstGeom>
        </p:spPr>
        <p:txBody>
          <a:bodyPr wrap="square">
            <a:spAutoFit/>
          </a:bodyPr>
          <a:lstStyle/>
          <a:p>
            <a:pPr algn="just">
              <a:spcBef>
                <a:spcPct val="20000"/>
              </a:spcBef>
            </a:pPr>
            <a:r>
              <a:rPr lang="ar-SA" sz="3200" b="1" dirty="0" smtClean="0">
                <a:solidFill>
                  <a:srgbClr val="FFFF00"/>
                </a:solidFill>
              </a:rPr>
              <a:t>تتوزع الجينات المختلفة بصورة مستقلة عن بعضها البعض عند تكوين الأمشاج</a:t>
            </a:r>
            <a:endParaRPr lang="en-US" sz="3200" b="1" dirty="0">
              <a:solidFill>
                <a:srgbClr val="FFFF00"/>
              </a:solidFill>
            </a:endParaRPr>
          </a:p>
        </p:txBody>
      </p:sp>
      <p:sp>
        <p:nvSpPr>
          <p:cNvPr id="4" name="مستطيل 3"/>
          <p:cNvSpPr/>
          <p:nvPr/>
        </p:nvSpPr>
        <p:spPr>
          <a:xfrm>
            <a:off x="-1965466" y="2667000"/>
            <a:ext cx="10880866" cy="2923877"/>
          </a:xfrm>
          <a:prstGeom prst="rect">
            <a:avLst/>
          </a:prstGeom>
        </p:spPr>
        <p:txBody>
          <a:bodyPr wrap="square">
            <a:spAutoFit/>
          </a:bodyPr>
          <a:lstStyle/>
          <a:p>
            <a:r>
              <a:rPr lang="ar-SA" sz="4800" dirty="0" smtClean="0"/>
              <a:t>يعرف هذا القانون </a:t>
            </a:r>
            <a:r>
              <a:rPr lang="ar-SA" sz="4800" dirty="0" smtClean="0">
                <a:solidFill>
                  <a:srgbClr val="CC3300"/>
                </a:solidFill>
              </a:rPr>
              <a:t>بقانون التوزيع الحر</a:t>
            </a:r>
            <a:r>
              <a:rPr lang="ar-SA" sz="4800" dirty="0" smtClean="0"/>
              <a:t> </a:t>
            </a:r>
            <a:endParaRPr lang="ar-IQ" sz="4800" dirty="0" smtClean="0"/>
          </a:p>
          <a:p>
            <a:r>
              <a:rPr lang="ar-IQ" sz="4800" dirty="0" smtClean="0"/>
              <a:t>ونسبة هذا القانون 9:3:3:1 </a:t>
            </a:r>
          </a:p>
          <a:p>
            <a:r>
              <a:rPr lang="ar-IQ" sz="4000" dirty="0" smtClean="0"/>
              <a:t>ويعرف بالتضريب ثنائي الهجين</a:t>
            </a:r>
          </a:p>
          <a:p>
            <a:pPr algn="ctr"/>
            <a:r>
              <a:rPr lang="ar-IQ" sz="4000" dirty="0" smtClean="0"/>
              <a:t> </a:t>
            </a:r>
            <a:r>
              <a:rPr lang="en-US" sz="4800" dirty="0" smtClean="0"/>
              <a:t>Di</a:t>
            </a:r>
            <a:r>
              <a:rPr lang="en-US" sz="4000" dirty="0" smtClean="0"/>
              <a:t> Hy</a:t>
            </a:r>
            <a:r>
              <a:rPr lang="en-US" sz="4800" dirty="0" smtClean="0"/>
              <a:t>brid Cross</a:t>
            </a:r>
            <a:endParaRPr lang="ar-SA" sz="4800" dirty="0"/>
          </a:p>
        </p:txBody>
      </p:sp>
    </p:spTree>
  </p:cSld>
  <p:clrMapOvr>
    <a:masterClrMapping/>
  </p:clrMapOvr>
  <p:transition spd="slow">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3" descr="مربع بونيت"/>
          <p:cNvPicPr>
            <a:picLocks noChangeAspect="1" noChangeArrowheads="1"/>
          </p:cNvPicPr>
          <p:nvPr/>
        </p:nvPicPr>
        <p:blipFill>
          <a:blip r:embed="rId3"/>
          <a:srcRect/>
          <a:stretch>
            <a:fillRect/>
          </a:stretch>
        </p:blipFill>
        <p:spPr bwMode="auto">
          <a:xfrm>
            <a:off x="539750" y="836613"/>
            <a:ext cx="8424863" cy="56261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447800"/>
            <a:ext cx="8229600" cy="17367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800" b="0" i="0" u="none" strike="noStrike" kern="1200" cap="none" spc="0" normalizeH="0" baseline="0" noProof="0" smtClean="0">
                <a:ln>
                  <a:noFill/>
                </a:ln>
                <a:solidFill>
                  <a:schemeClr val="tx1"/>
                </a:solidFill>
                <a:effectLst/>
                <a:uLnTx/>
                <a:uFillTx/>
                <a:latin typeface="+mj-lt"/>
                <a:ea typeface="+mj-ea"/>
                <a:cs typeface="+mj-cs"/>
              </a:rPr>
              <a:t>الأحماض النووية</a:t>
            </a:r>
            <a:endParaRPr kumimoji="0" lang="en-US" sz="8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0" y="533400"/>
            <a:ext cx="8991600" cy="6186309"/>
          </a:xfrm>
          <a:prstGeom prst="rect">
            <a:avLst/>
          </a:prstGeom>
        </p:spPr>
        <p:txBody>
          <a:bodyPr wrap="square">
            <a:spAutoFit/>
          </a:bodyPr>
          <a:lstStyle/>
          <a:p>
            <a:pPr algn="justLow"/>
            <a:r>
              <a:rPr lang="ar-IQ" sz="4400" dirty="0" smtClean="0">
                <a:solidFill>
                  <a:srgbClr val="FF0000"/>
                </a:solidFill>
              </a:rPr>
              <a:t>الوراثة </a:t>
            </a:r>
            <a:r>
              <a:rPr lang="ar-SY" sz="4400" dirty="0" smtClean="0">
                <a:solidFill>
                  <a:srgbClr val="FF0000"/>
                </a:solidFill>
              </a:rPr>
              <a:t> </a:t>
            </a:r>
            <a:r>
              <a:rPr lang="en-US" sz="4400" dirty="0" smtClean="0">
                <a:solidFill>
                  <a:srgbClr val="FF0000"/>
                </a:solidFill>
              </a:rPr>
              <a:t>genetics</a:t>
            </a:r>
            <a:r>
              <a:rPr lang="en-US" sz="4400" dirty="0" smtClean="0">
                <a:solidFill>
                  <a:srgbClr val="FFFF00"/>
                </a:solidFill>
              </a:rPr>
              <a:t> </a:t>
            </a:r>
            <a:r>
              <a:rPr lang="ar-IQ" sz="4400" dirty="0" smtClean="0">
                <a:solidFill>
                  <a:srgbClr val="FFFF00"/>
                </a:solidFill>
              </a:rPr>
              <a:t> </a:t>
            </a:r>
            <a:r>
              <a:rPr lang="ar-SY" sz="4400" dirty="0" smtClean="0">
                <a:solidFill>
                  <a:srgbClr val="FFFF00"/>
                </a:solidFill>
              </a:rPr>
              <a:t>هي العلم الذي يدرس كيفية انتقال الصفات من جيل إلى آخر يليه. وهي تؤثر في كل صفة من صفات أي كائن حي على وجه البسيطة، ويمكن القول إنه في النصف الثاني من القرن العشرين لم يتغير أي علم بحد ذاته ويتطور أو يغير العالم كما فعل علم الوراثة وتطبيقاته الكثيرة المهمة التي يجب النظر إليها وتفهمها على أنها قاعدة أساسية لجميع العلوم الحيوية (البيولوجية) والعلوم الطبية.</a:t>
            </a:r>
            <a:endParaRPr lang="ar-SA" sz="4400" dirty="0">
              <a:solidFill>
                <a:srgbClr val="FFFF00"/>
              </a:solidFill>
            </a:endParaRPr>
          </a:p>
        </p:txBody>
      </p:sp>
    </p:spTree>
  </p:cSld>
  <p:clrMapOvr>
    <a:masterClrMapping/>
  </p:clrMapOvr>
  <p:transition spd="slow">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1143000"/>
          </a:xfrm>
        </p:spPr>
        <p:txBody>
          <a:bodyPr/>
          <a:lstStyle/>
          <a:p>
            <a:pPr eaLnBrk="1" hangingPunct="1">
              <a:defRPr/>
            </a:pPr>
            <a:r>
              <a:rPr lang="ar-SA" sz="4800" dirty="0" smtClean="0"/>
              <a:t>تعرف الأحماض النووية</a:t>
            </a:r>
            <a:endParaRPr lang="en-US" sz="4800" dirty="0" smtClean="0"/>
          </a:p>
        </p:txBody>
      </p:sp>
      <p:sp>
        <p:nvSpPr>
          <p:cNvPr id="3" name="Rectangle 3"/>
          <p:cNvSpPr txBox="1">
            <a:spLocks noChangeArrowheads="1"/>
          </p:cNvSpPr>
          <p:nvPr/>
        </p:nvSpPr>
        <p:spPr>
          <a:xfrm>
            <a:off x="533400" y="1600200"/>
            <a:ext cx="8229600" cy="4525963"/>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4000" b="0" i="0" u="none" strike="noStrike" kern="1200" cap="none" spc="0" normalizeH="0" baseline="0" noProof="0" smtClean="0">
                <a:ln>
                  <a:noFill/>
                </a:ln>
                <a:solidFill>
                  <a:schemeClr val="tx1"/>
                </a:solidFill>
                <a:effectLst/>
                <a:uLnTx/>
                <a:uFillTx/>
                <a:latin typeface="+mn-lt"/>
                <a:ea typeface="+mn-ea"/>
                <a:cs typeface="+mn-cs"/>
              </a:rPr>
              <a:t>الأحماض النووية: هو الاسم العام لمركب </a:t>
            </a:r>
            <a:r>
              <a:rPr kumimoji="0" lang="en-US" sz="4000" b="0" i="0" u="none" strike="noStrike" kern="1200" cap="none" spc="0" normalizeH="0" baseline="0" noProof="0" smtClean="0">
                <a:ln>
                  <a:noFill/>
                </a:ln>
                <a:solidFill>
                  <a:schemeClr val="tx1"/>
                </a:solidFill>
                <a:effectLst/>
                <a:uLnTx/>
                <a:uFillTx/>
                <a:latin typeface="+mn-lt"/>
                <a:ea typeface="+mn-ea"/>
                <a:cs typeface="+mn-cs"/>
              </a:rPr>
              <a:t>DNA &amp; RNA</a:t>
            </a:r>
            <a:r>
              <a:rPr kumimoji="0" lang="ar-SA" sz="4000" b="0" i="0" u="none" strike="noStrike" kern="1200" cap="none" spc="0" normalizeH="0" baseline="0" noProof="0" smtClean="0">
                <a:ln>
                  <a:noFill/>
                </a:ln>
                <a:solidFill>
                  <a:schemeClr val="tx1"/>
                </a:solidFill>
                <a:effectLst/>
                <a:uLnTx/>
                <a:uFillTx/>
                <a:latin typeface="+mn-lt"/>
                <a:ea typeface="+mn-ea"/>
                <a:cs typeface="+mn-cs"/>
              </a:rPr>
              <a:t>. كلاهما مركبات كيميائية متعددة النيوكليوتيد, بمعنى ان النيوكليوتيدات هي الوحدة التركيبية المتكررة للأحماض النووية وتشارك في عملية نقل المعلومات الوراثية.</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0" y="0"/>
            <a:ext cx="9144000" cy="6553200"/>
            <a:chOff x="2805" y="3570"/>
            <a:chExt cx="7200" cy="6240"/>
          </a:xfrm>
        </p:grpSpPr>
        <p:sp>
          <p:nvSpPr>
            <p:cNvPr id="3" name="AutoShape 5"/>
            <p:cNvSpPr>
              <a:spLocks noChangeAspect="1" noChangeArrowheads="1"/>
            </p:cNvSpPr>
            <p:nvPr/>
          </p:nvSpPr>
          <p:spPr bwMode="auto">
            <a:xfrm>
              <a:off x="2805" y="3570"/>
              <a:ext cx="7200" cy="6240"/>
            </a:xfrm>
            <a:prstGeom prst="rect">
              <a:avLst/>
            </a:prstGeom>
            <a:noFill/>
            <a:ln w="9525">
              <a:noFill/>
              <a:miter lim="800000"/>
              <a:headEnd/>
              <a:tailEnd/>
            </a:ln>
          </p:spPr>
          <p:txBody>
            <a:bodyPr/>
            <a:lstStyle/>
            <a:p>
              <a:endParaRPr lang="ar-SA"/>
            </a:p>
          </p:txBody>
        </p:sp>
        <p:sp>
          <p:nvSpPr>
            <p:cNvPr id="4" name="Rectangle 6"/>
            <p:cNvSpPr>
              <a:spLocks noChangeArrowheads="1"/>
            </p:cNvSpPr>
            <p:nvPr/>
          </p:nvSpPr>
          <p:spPr bwMode="auto">
            <a:xfrm>
              <a:off x="3275" y="7730"/>
              <a:ext cx="1094" cy="640"/>
            </a:xfrm>
            <a:prstGeom prst="rect">
              <a:avLst/>
            </a:prstGeom>
            <a:solidFill>
              <a:srgbClr val="FFFFFF"/>
            </a:solidFill>
            <a:ln w="9525">
              <a:solidFill>
                <a:srgbClr val="000000"/>
              </a:solidFill>
              <a:miter lim="800000"/>
              <a:headEnd/>
              <a:tailEnd/>
            </a:ln>
          </p:spPr>
          <p:txBody>
            <a:bodyPr/>
            <a:lstStyle/>
            <a:p>
              <a:endParaRPr lang="ar-SA"/>
            </a:p>
          </p:txBody>
        </p:sp>
        <p:sp>
          <p:nvSpPr>
            <p:cNvPr id="5" name="Line 7"/>
            <p:cNvSpPr>
              <a:spLocks noChangeShapeType="1"/>
            </p:cNvSpPr>
            <p:nvPr/>
          </p:nvSpPr>
          <p:spPr bwMode="auto">
            <a:xfrm>
              <a:off x="6401" y="6450"/>
              <a:ext cx="0" cy="640"/>
            </a:xfrm>
            <a:prstGeom prst="line">
              <a:avLst/>
            </a:prstGeom>
            <a:noFill/>
            <a:ln w="9525">
              <a:solidFill>
                <a:srgbClr val="000000"/>
              </a:solidFill>
              <a:round/>
              <a:headEnd/>
              <a:tailEnd/>
            </a:ln>
          </p:spPr>
          <p:txBody>
            <a:bodyPr/>
            <a:lstStyle/>
            <a:p>
              <a:endParaRPr lang="ar-SA"/>
            </a:p>
          </p:txBody>
        </p:sp>
        <p:sp>
          <p:nvSpPr>
            <p:cNvPr id="6" name="Line 8"/>
            <p:cNvSpPr>
              <a:spLocks noChangeShapeType="1"/>
            </p:cNvSpPr>
            <p:nvPr/>
          </p:nvSpPr>
          <p:spPr bwMode="auto">
            <a:xfrm flipH="1">
              <a:off x="4056" y="8850"/>
              <a:ext cx="625" cy="0"/>
            </a:xfrm>
            <a:prstGeom prst="line">
              <a:avLst/>
            </a:prstGeom>
            <a:noFill/>
            <a:ln w="9525">
              <a:solidFill>
                <a:srgbClr val="000000"/>
              </a:solidFill>
              <a:round/>
              <a:headEnd/>
              <a:tailEnd/>
            </a:ln>
          </p:spPr>
          <p:txBody>
            <a:bodyPr/>
            <a:lstStyle/>
            <a:p>
              <a:endParaRPr lang="ar-SA"/>
            </a:p>
          </p:txBody>
        </p:sp>
        <p:grpSp>
          <p:nvGrpSpPr>
            <p:cNvPr id="7" name="Group 9"/>
            <p:cNvGrpSpPr>
              <a:grpSpLocks/>
            </p:cNvGrpSpPr>
            <p:nvPr/>
          </p:nvGrpSpPr>
          <p:grpSpPr bwMode="auto">
            <a:xfrm>
              <a:off x="2962" y="3715"/>
              <a:ext cx="7035" cy="6095"/>
              <a:chOff x="2962" y="3715"/>
              <a:chExt cx="7035" cy="6095"/>
            </a:xfrm>
          </p:grpSpPr>
          <p:sp>
            <p:nvSpPr>
              <p:cNvPr id="8" name="Line 10"/>
              <p:cNvSpPr>
                <a:spLocks noChangeShapeType="1"/>
              </p:cNvSpPr>
              <p:nvPr/>
            </p:nvSpPr>
            <p:spPr bwMode="auto">
              <a:xfrm>
                <a:off x="4683" y="6130"/>
                <a:ext cx="1" cy="320"/>
              </a:xfrm>
              <a:prstGeom prst="line">
                <a:avLst/>
              </a:prstGeom>
              <a:noFill/>
              <a:ln w="9525">
                <a:solidFill>
                  <a:srgbClr val="000000"/>
                </a:solidFill>
                <a:round/>
                <a:headEnd/>
                <a:tailEnd/>
              </a:ln>
            </p:spPr>
            <p:txBody>
              <a:bodyPr/>
              <a:lstStyle/>
              <a:p>
                <a:endParaRPr lang="ar-SA"/>
              </a:p>
            </p:txBody>
          </p:sp>
          <p:sp>
            <p:nvSpPr>
              <p:cNvPr id="9" name="Line 11"/>
              <p:cNvSpPr>
                <a:spLocks noChangeShapeType="1"/>
              </p:cNvSpPr>
              <p:nvPr/>
            </p:nvSpPr>
            <p:spPr bwMode="auto">
              <a:xfrm>
                <a:off x="4995" y="6450"/>
                <a:ext cx="1408" cy="0"/>
              </a:xfrm>
              <a:prstGeom prst="line">
                <a:avLst/>
              </a:prstGeom>
              <a:noFill/>
              <a:ln w="9525">
                <a:solidFill>
                  <a:srgbClr val="000000"/>
                </a:solidFill>
                <a:round/>
                <a:headEnd/>
                <a:tailEnd/>
              </a:ln>
            </p:spPr>
            <p:txBody>
              <a:bodyPr/>
              <a:lstStyle/>
              <a:p>
                <a:endParaRPr lang="ar-SA"/>
              </a:p>
            </p:txBody>
          </p:sp>
          <p:grpSp>
            <p:nvGrpSpPr>
              <p:cNvPr id="10" name="Group 12"/>
              <p:cNvGrpSpPr>
                <a:grpSpLocks/>
              </p:cNvGrpSpPr>
              <p:nvPr/>
            </p:nvGrpSpPr>
            <p:grpSpPr bwMode="auto">
              <a:xfrm>
                <a:off x="4994" y="3715"/>
                <a:ext cx="3908" cy="1775"/>
                <a:chOff x="4683" y="3715"/>
                <a:chExt cx="3913" cy="1775"/>
              </a:xfrm>
            </p:grpSpPr>
            <p:grpSp>
              <p:nvGrpSpPr>
                <p:cNvPr id="33" name="Group 13"/>
                <p:cNvGrpSpPr>
                  <a:grpSpLocks/>
                </p:cNvGrpSpPr>
                <p:nvPr/>
              </p:nvGrpSpPr>
              <p:grpSpPr bwMode="auto">
                <a:xfrm>
                  <a:off x="4683" y="3715"/>
                  <a:ext cx="3912" cy="1136"/>
                  <a:chOff x="4683" y="3715"/>
                  <a:chExt cx="3912" cy="1136"/>
                </a:xfrm>
              </p:grpSpPr>
              <p:sp>
                <p:nvSpPr>
                  <p:cNvPr id="36" name="Rectangle 14"/>
                  <p:cNvSpPr>
                    <a:spLocks noChangeArrowheads="1"/>
                  </p:cNvSpPr>
                  <p:nvPr/>
                </p:nvSpPr>
                <p:spPr bwMode="auto">
                  <a:xfrm>
                    <a:off x="5255" y="3715"/>
                    <a:ext cx="2505" cy="800"/>
                  </a:xfrm>
                  <a:prstGeom prst="rect">
                    <a:avLst/>
                  </a:prstGeom>
                  <a:solidFill>
                    <a:srgbClr val="FFFFFF"/>
                  </a:solidFill>
                  <a:ln w="9525">
                    <a:solidFill>
                      <a:srgbClr val="000000"/>
                    </a:solidFill>
                    <a:miter lim="800000"/>
                    <a:headEnd/>
                    <a:tailEnd/>
                  </a:ln>
                </p:spPr>
                <p:txBody>
                  <a:bodyPr/>
                  <a:lstStyle/>
                  <a:p>
                    <a:pPr algn="ctr"/>
                    <a:r>
                      <a:rPr lang="ar-SA" sz="2800" dirty="0" err="1"/>
                      <a:t>النيوكليوتيد</a:t>
                    </a:r>
                    <a:endParaRPr lang="en-US" sz="2800" dirty="0"/>
                  </a:p>
                </p:txBody>
              </p:sp>
              <p:sp>
                <p:nvSpPr>
                  <p:cNvPr id="37" name="Line 15"/>
                  <p:cNvSpPr>
                    <a:spLocks noChangeShapeType="1"/>
                  </p:cNvSpPr>
                  <p:nvPr/>
                </p:nvSpPr>
                <p:spPr bwMode="auto">
                  <a:xfrm>
                    <a:off x="6562" y="4530"/>
                    <a:ext cx="0" cy="320"/>
                  </a:xfrm>
                  <a:prstGeom prst="line">
                    <a:avLst/>
                  </a:prstGeom>
                  <a:noFill/>
                  <a:ln w="9525">
                    <a:solidFill>
                      <a:srgbClr val="000000"/>
                    </a:solidFill>
                    <a:round/>
                    <a:headEnd/>
                    <a:tailEnd/>
                  </a:ln>
                </p:spPr>
                <p:txBody>
                  <a:bodyPr/>
                  <a:lstStyle/>
                  <a:p>
                    <a:endParaRPr lang="ar-SA"/>
                  </a:p>
                </p:txBody>
              </p:sp>
              <p:sp>
                <p:nvSpPr>
                  <p:cNvPr id="38" name="Line 16"/>
                  <p:cNvSpPr>
                    <a:spLocks noChangeShapeType="1"/>
                  </p:cNvSpPr>
                  <p:nvPr/>
                </p:nvSpPr>
                <p:spPr bwMode="auto">
                  <a:xfrm flipH="1">
                    <a:off x="4683" y="4850"/>
                    <a:ext cx="1879" cy="0"/>
                  </a:xfrm>
                  <a:prstGeom prst="line">
                    <a:avLst/>
                  </a:prstGeom>
                  <a:noFill/>
                  <a:ln w="9525">
                    <a:solidFill>
                      <a:srgbClr val="000000"/>
                    </a:solidFill>
                    <a:round/>
                    <a:headEnd/>
                    <a:tailEnd/>
                  </a:ln>
                </p:spPr>
                <p:txBody>
                  <a:bodyPr/>
                  <a:lstStyle/>
                  <a:p>
                    <a:endParaRPr lang="ar-SA"/>
                  </a:p>
                </p:txBody>
              </p:sp>
              <p:sp>
                <p:nvSpPr>
                  <p:cNvPr id="39" name="Line 17"/>
                  <p:cNvSpPr>
                    <a:spLocks noChangeShapeType="1"/>
                  </p:cNvSpPr>
                  <p:nvPr/>
                </p:nvSpPr>
                <p:spPr bwMode="auto">
                  <a:xfrm>
                    <a:off x="6562" y="4850"/>
                    <a:ext cx="2033" cy="1"/>
                  </a:xfrm>
                  <a:prstGeom prst="line">
                    <a:avLst/>
                  </a:prstGeom>
                  <a:noFill/>
                  <a:ln w="9525">
                    <a:solidFill>
                      <a:srgbClr val="000000"/>
                    </a:solidFill>
                    <a:round/>
                    <a:headEnd/>
                    <a:tailEnd/>
                  </a:ln>
                </p:spPr>
                <p:txBody>
                  <a:bodyPr/>
                  <a:lstStyle/>
                  <a:p>
                    <a:endParaRPr lang="ar-SA"/>
                  </a:p>
                </p:txBody>
              </p:sp>
            </p:grpSp>
            <p:sp>
              <p:nvSpPr>
                <p:cNvPr id="34" name="Line 18"/>
                <p:cNvSpPr>
                  <a:spLocks noChangeShapeType="1"/>
                </p:cNvSpPr>
                <p:nvPr/>
              </p:nvSpPr>
              <p:spPr bwMode="auto">
                <a:xfrm>
                  <a:off x="4683" y="4850"/>
                  <a:ext cx="0" cy="640"/>
                </a:xfrm>
                <a:prstGeom prst="line">
                  <a:avLst/>
                </a:prstGeom>
                <a:noFill/>
                <a:ln w="9525">
                  <a:solidFill>
                    <a:srgbClr val="000000"/>
                  </a:solidFill>
                  <a:round/>
                  <a:headEnd/>
                  <a:tailEnd/>
                </a:ln>
              </p:spPr>
              <p:txBody>
                <a:bodyPr/>
                <a:lstStyle/>
                <a:p>
                  <a:endParaRPr lang="ar-SA"/>
                </a:p>
              </p:txBody>
            </p:sp>
            <p:sp>
              <p:nvSpPr>
                <p:cNvPr id="35" name="Line 19"/>
                <p:cNvSpPr>
                  <a:spLocks noChangeShapeType="1"/>
                </p:cNvSpPr>
                <p:nvPr/>
              </p:nvSpPr>
              <p:spPr bwMode="auto">
                <a:xfrm>
                  <a:off x="8596" y="4850"/>
                  <a:ext cx="0" cy="640"/>
                </a:xfrm>
                <a:prstGeom prst="line">
                  <a:avLst/>
                </a:prstGeom>
                <a:noFill/>
                <a:ln w="9525">
                  <a:solidFill>
                    <a:srgbClr val="000000"/>
                  </a:solidFill>
                  <a:round/>
                  <a:headEnd/>
                  <a:tailEnd/>
                </a:ln>
              </p:spPr>
              <p:txBody>
                <a:bodyPr/>
                <a:lstStyle/>
                <a:p>
                  <a:endParaRPr lang="ar-SA"/>
                </a:p>
              </p:txBody>
            </p:sp>
          </p:grpSp>
          <p:sp>
            <p:nvSpPr>
              <p:cNvPr id="11" name="Rectangle 20"/>
              <p:cNvSpPr>
                <a:spLocks noChangeArrowheads="1"/>
              </p:cNvSpPr>
              <p:nvPr/>
            </p:nvSpPr>
            <p:spPr bwMode="auto">
              <a:xfrm>
                <a:off x="3744" y="5490"/>
                <a:ext cx="2345" cy="640"/>
              </a:xfrm>
              <a:prstGeom prst="rect">
                <a:avLst/>
              </a:prstGeom>
              <a:solidFill>
                <a:srgbClr val="FFFFFF"/>
              </a:solidFill>
              <a:ln w="9525">
                <a:solidFill>
                  <a:srgbClr val="000000"/>
                </a:solidFill>
                <a:miter lim="800000"/>
                <a:headEnd/>
                <a:tailEnd/>
              </a:ln>
            </p:spPr>
            <p:txBody>
              <a:bodyPr/>
              <a:lstStyle/>
              <a:p>
                <a:pPr algn="ctr"/>
                <a:r>
                  <a:rPr lang="ar-SA" sz="2800" dirty="0" err="1"/>
                  <a:t>النيوكليوسايد</a:t>
                </a:r>
                <a:endParaRPr lang="en-US" sz="2800" dirty="0"/>
              </a:p>
            </p:txBody>
          </p:sp>
          <p:sp>
            <p:nvSpPr>
              <p:cNvPr id="12" name="Rectangle 21"/>
              <p:cNvSpPr>
                <a:spLocks noChangeArrowheads="1"/>
              </p:cNvSpPr>
              <p:nvPr/>
            </p:nvSpPr>
            <p:spPr bwMode="auto">
              <a:xfrm>
                <a:off x="7652" y="5490"/>
                <a:ext cx="2345" cy="640"/>
              </a:xfrm>
              <a:prstGeom prst="rect">
                <a:avLst/>
              </a:prstGeom>
              <a:solidFill>
                <a:srgbClr val="FFFFFF"/>
              </a:solidFill>
              <a:ln w="9525">
                <a:solidFill>
                  <a:srgbClr val="000000"/>
                </a:solidFill>
                <a:miter lim="800000"/>
                <a:headEnd/>
                <a:tailEnd/>
              </a:ln>
            </p:spPr>
            <p:txBody>
              <a:bodyPr/>
              <a:lstStyle/>
              <a:p>
                <a:r>
                  <a:rPr lang="ar-SA" sz="2800" dirty="0"/>
                  <a:t>مجموعة فوسفات</a:t>
                </a:r>
                <a:endParaRPr lang="en-US" sz="2800" dirty="0"/>
              </a:p>
            </p:txBody>
          </p:sp>
          <p:sp>
            <p:nvSpPr>
              <p:cNvPr id="13" name="Line 22"/>
              <p:cNvSpPr>
                <a:spLocks noChangeShapeType="1"/>
              </p:cNvSpPr>
              <p:nvPr/>
            </p:nvSpPr>
            <p:spPr bwMode="auto">
              <a:xfrm flipH="1">
                <a:off x="3744" y="6450"/>
                <a:ext cx="1250" cy="0"/>
              </a:xfrm>
              <a:prstGeom prst="line">
                <a:avLst/>
              </a:prstGeom>
              <a:noFill/>
              <a:ln w="9525">
                <a:solidFill>
                  <a:srgbClr val="000000"/>
                </a:solidFill>
                <a:round/>
                <a:headEnd/>
                <a:tailEnd/>
              </a:ln>
            </p:spPr>
            <p:txBody>
              <a:bodyPr/>
              <a:lstStyle/>
              <a:p>
                <a:endParaRPr lang="ar-SA"/>
              </a:p>
            </p:txBody>
          </p:sp>
          <p:sp>
            <p:nvSpPr>
              <p:cNvPr id="14" name="Line 23"/>
              <p:cNvSpPr>
                <a:spLocks noChangeShapeType="1"/>
              </p:cNvSpPr>
              <p:nvPr/>
            </p:nvSpPr>
            <p:spPr bwMode="auto">
              <a:xfrm>
                <a:off x="3744" y="6450"/>
                <a:ext cx="1" cy="480"/>
              </a:xfrm>
              <a:prstGeom prst="line">
                <a:avLst/>
              </a:prstGeom>
              <a:noFill/>
              <a:ln w="9525">
                <a:solidFill>
                  <a:srgbClr val="000000"/>
                </a:solidFill>
                <a:round/>
                <a:headEnd/>
                <a:tailEnd/>
              </a:ln>
            </p:spPr>
            <p:txBody>
              <a:bodyPr/>
              <a:lstStyle/>
              <a:p>
                <a:endParaRPr lang="ar-SA"/>
              </a:p>
            </p:txBody>
          </p:sp>
          <p:sp>
            <p:nvSpPr>
              <p:cNvPr id="15" name="Rectangle 24"/>
              <p:cNvSpPr>
                <a:spLocks noChangeArrowheads="1"/>
              </p:cNvSpPr>
              <p:nvPr/>
            </p:nvSpPr>
            <p:spPr bwMode="auto">
              <a:xfrm>
                <a:off x="2962" y="6930"/>
                <a:ext cx="1719" cy="480"/>
              </a:xfrm>
              <a:prstGeom prst="rect">
                <a:avLst/>
              </a:prstGeom>
              <a:solidFill>
                <a:srgbClr val="FFFFFF"/>
              </a:solidFill>
              <a:ln w="9525">
                <a:solidFill>
                  <a:srgbClr val="000000"/>
                </a:solidFill>
                <a:miter lim="800000"/>
                <a:headEnd/>
                <a:tailEnd/>
              </a:ln>
            </p:spPr>
            <p:txBody>
              <a:bodyPr/>
              <a:lstStyle/>
              <a:p>
                <a:r>
                  <a:rPr lang="ar-SA" sz="2800" dirty="0">
                    <a:latin typeface="Times New Roman" pitchFamily="18" charset="0"/>
                    <a:cs typeface="Times New Roman" pitchFamily="18" charset="0"/>
                  </a:rPr>
                  <a:t>سكر خماسي</a:t>
                </a:r>
                <a:endParaRPr lang="en-US" sz="2800" dirty="0"/>
              </a:p>
            </p:txBody>
          </p:sp>
          <p:sp>
            <p:nvSpPr>
              <p:cNvPr id="16" name="Rectangle 25"/>
              <p:cNvSpPr>
                <a:spLocks noChangeArrowheads="1"/>
              </p:cNvSpPr>
              <p:nvPr/>
            </p:nvSpPr>
            <p:spPr bwMode="auto">
              <a:xfrm>
                <a:off x="5619" y="6930"/>
                <a:ext cx="1877" cy="640"/>
              </a:xfrm>
              <a:prstGeom prst="rect">
                <a:avLst/>
              </a:prstGeom>
              <a:solidFill>
                <a:srgbClr val="FFFFFF"/>
              </a:solidFill>
              <a:ln w="9525">
                <a:solidFill>
                  <a:srgbClr val="000000"/>
                </a:solidFill>
                <a:miter lim="800000"/>
                <a:headEnd/>
                <a:tailEnd/>
              </a:ln>
            </p:spPr>
            <p:txBody>
              <a:bodyPr/>
              <a:lstStyle/>
              <a:p>
                <a:r>
                  <a:rPr lang="ar-SA" sz="2800" dirty="0">
                    <a:latin typeface="Times New Roman" pitchFamily="18" charset="0"/>
                    <a:cs typeface="Times New Roman" pitchFamily="18" charset="0"/>
                  </a:rPr>
                  <a:t>قاعدة </a:t>
                </a:r>
                <a:r>
                  <a:rPr lang="ar-SA" sz="2800" dirty="0" err="1">
                    <a:latin typeface="Times New Roman" pitchFamily="18" charset="0"/>
                    <a:cs typeface="Times New Roman" pitchFamily="18" charset="0"/>
                  </a:rPr>
                  <a:t>نيتروجينية</a:t>
                </a:r>
                <a:endParaRPr lang="en-US" sz="2800" dirty="0"/>
              </a:p>
            </p:txBody>
          </p:sp>
          <p:sp>
            <p:nvSpPr>
              <p:cNvPr id="17" name="Line 26"/>
              <p:cNvSpPr>
                <a:spLocks noChangeShapeType="1"/>
              </p:cNvSpPr>
              <p:nvPr/>
            </p:nvSpPr>
            <p:spPr bwMode="auto">
              <a:xfrm>
                <a:off x="4681" y="7410"/>
                <a:ext cx="0" cy="1440"/>
              </a:xfrm>
              <a:prstGeom prst="line">
                <a:avLst/>
              </a:prstGeom>
              <a:noFill/>
              <a:ln w="9525">
                <a:solidFill>
                  <a:srgbClr val="000000"/>
                </a:solidFill>
                <a:round/>
                <a:headEnd/>
                <a:tailEnd/>
              </a:ln>
            </p:spPr>
            <p:txBody>
              <a:bodyPr/>
              <a:lstStyle/>
              <a:p>
                <a:endParaRPr lang="ar-SA"/>
              </a:p>
            </p:txBody>
          </p:sp>
          <p:sp>
            <p:nvSpPr>
              <p:cNvPr id="18" name="Line 27"/>
              <p:cNvSpPr>
                <a:spLocks noChangeShapeType="1"/>
              </p:cNvSpPr>
              <p:nvPr/>
            </p:nvSpPr>
            <p:spPr bwMode="auto">
              <a:xfrm flipH="1">
                <a:off x="4056" y="8050"/>
                <a:ext cx="625" cy="0"/>
              </a:xfrm>
              <a:prstGeom prst="line">
                <a:avLst/>
              </a:prstGeom>
              <a:noFill/>
              <a:ln w="9525">
                <a:solidFill>
                  <a:srgbClr val="000000"/>
                </a:solidFill>
                <a:round/>
                <a:headEnd/>
                <a:tailEnd/>
              </a:ln>
            </p:spPr>
            <p:txBody>
              <a:bodyPr/>
              <a:lstStyle/>
              <a:p>
                <a:endParaRPr lang="ar-SA"/>
              </a:p>
            </p:txBody>
          </p:sp>
          <p:sp>
            <p:nvSpPr>
              <p:cNvPr id="19" name="Line 28"/>
              <p:cNvSpPr>
                <a:spLocks noChangeShapeType="1"/>
              </p:cNvSpPr>
              <p:nvPr/>
            </p:nvSpPr>
            <p:spPr bwMode="auto">
              <a:xfrm>
                <a:off x="7496" y="7250"/>
                <a:ext cx="1094" cy="0"/>
              </a:xfrm>
              <a:prstGeom prst="line">
                <a:avLst/>
              </a:prstGeom>
              <a:noFill/>
              <a:ln w="9525">
                <a:solidFill>
                  <a:srgbClr val="000000"/>
                </a:solidFill>
                <a:round/>
                <a:headEnd/>
                <a:tailEnd/>
              </a:ln>
            </p:spPr>
            <p:txBody>
              <a:bodyPr/>
              <a:lstStyle/>
              <a:p>
                <a:endParaRPr lang="ar-SA"/>
              </a:p>
            </p:txBody>
          </p:sp>
          <p:sp>
            <p:nvSpPr>
              <p:cNvPr id="20" name="Line 29"/>
              <p:cNvSpPr>
                <a:spLocks noChangeShapeType="1"/>
              </p:cNvSpPr>
              <p:nvPr/>
            </p:nvSpPr>
            <p:spPr bwMode="auto">
              <a:xfrm>
                <a:off x="6557" y="7570"/>
                <a:ext cx="0" cy="800"/>
              </a:xfrm>
              <a:prstGeom prst="line">
                <a:avLst/>
              </a:prstGeom>
              <a:noFill/>
              <a:ln w="9525">
                <a:solidFill>
                  <a:srgbClr val="000000"/>
                </a:solidFill>
                <a:round/>
                <a:headEnd/>
                <a:tailEnd/>
              </a:ln>
            </p:spPr>
            <p:txBody>
              <a:bodyPr/>
              <a:lstStyle/>
              <a:p>
                <a:endParaRPr lang="ar-SA"/>
              </a:p>
            </p:txBody>
          </p:sp>
          <p:sp>
            <p:nvSpPr>
              <p:cNvPr id="21" name="Rectangle 30"/>
              <p:cNvSpPr>
                <a:spLocks noChangeArrowheads="1"/>
              </p:cNvSpPr>
              <p:nvPr/>
            </p:nvSpPr>
            <p:spPr bwMode="auto">
              <a:xfrm>
                <a:off x="7965" y="6930"/>
                <a:ext cx="1727" cy="640"/>
              </a:xfrm>
              <a:prstGeom prst="rect">
                <a:avLst/>
              </a:prstGeom>
              <a:solidFill>
                <a:srgbClr val="FFFFFF"/>
              </a:solidFill>
              <a:ln w="9525">
                <a:solidFill>
                  <a:srgbClr val="000000"/>
                </a:solidFill>
                <a:miter lim="800000"/>
                <a:headEnd/>
                <a:tailEnd/>
              </a:ln>
            </p:spPr>
            <p:txBody>
              <a:bodyPr/>
              <a:lstStyle/>
              <a:p>
                <a:pPr algn="ctr"/>
                <a:r>
                  <a:rPr lang="ar-SA" sz="2800" dirty="0" err="1"/>
                  <a:t>برميدين</a:t>
                </a:r>
                <a:endParaRPr lang="en-US" sz="2800" dirty="0"/>
              </a:p>
              <a:p>
                <a:endParaRPr lang="en-US" dirty="0">
                  <a:solidFill>
                    <a:schemeClr val="bg2"/>
                  </a:solidFill>
                </a:endParaRPr>
              </a:p>
            </p:txBody>
          </p:sp>
          <p:sp>
            <p:nvSpPr>
              <p:cNvPr id="22" name="Rectangle 31"/>
              <p:cNvSpPr>
                <a:spLocks noChangeArrowheads="1"/>
              </p:cNvSpPr>
              <p:nvPr/>
            </p:nvSpPr>
            <p:spPr bwMode="auto">
              <a:xfrm>
                <a:off x="5619" y="8210"/>
                <a:ext cx="1721" cy="640"/>
              </a:xfrm>
              <a:prstGeom prst="rect">
                <a:avLst/>
              </a:prstGeom>
              <a:solidFill>
                <a:srgbClr val="FFFFFF"/>
              </a:solidFill>
              <a:ln w="9525">
                <a:solidFill>
                  <a:srgbClr val="000000"/>
                </a:solidFill>
                <a:miter lim="800000"/>
                <a:headEnd/>
                <a:tailEnd/>
              </a:ln>
            </p:spPr>
            <p:txBody>
              <a:bodyPr/>
              <a:lstStyle/>
              <a:p>
                <a:pPr algn="ctr"/>
                <a:r>
                  <a:rPr lang="ar-SA" sz="2800" dirty="0" err="1"/>
                  <a:t>بيورين</a:t>
                </a:r>
                <a:endParaRPr lang="en-US" sz="2800" dirty="0"/>
              </a:p>
            </p:txBody>
          </p:sp>
          <p:sp>
            <p:nvSpPr>
              <p:cNvPr id="23" name="Rectangle 32"/>
              <p:cNvSpPr>
                <a:spLocks noChangeArrowheads="1"/>
              </p:cNvSpPr>
              <p:nvPr/>
            </p:nvSpPr>
            <p:spPr bwMode="auto">
              <a:xfrm>
                <a:off x="3275" y="8690"/>
                <a:ext cx="1094" cy="640"/>
              </a:xfrm>
              <a:prstGeom prst="rect">
                <a:avLst/>
              </a:prstGeom>
              <a:solidFill>
                <a:srgbClr val="FFFFFF"/>
              </a:solidFill>
              <a:ln w="9525">
                <a:solidFill>
                  <a:srgbClr val="000000"/>
                </a:solidFill>
                <a:miter lim="800000"/>
                <a:headEnd/>
                <a:tailEnd/>
              </a:ln>
            </p:spPr>
            <p:txBody>
              <a:bodyPr/>
              <a:lstStyle/>
              <a:p>
                <a:pPr algn="ctr"/>
                <a:r>
                  <a:rPr lang="ar-SA" sz="2800" dirty="0" err="1">
                    <a:latin typeface="Times New Roman" pitchFamily="18" charset="0"/>
                    <a:cs typeface="Times New Roman" pitchFamily="18" charset="0"/>
                  </a:rPr>
                  <a:t>رايبوز</a:t>
                </a:r>
                <a:r>
                  <a:rPr lang="ar-SA" sz="1600" dirty="0">
                    <a:solidFill>
                      <a:schemeClr val="bg2"/>
                    </a:solidFill>
                    <a:latin typeface="Times New Roman" pitchFamily="18" charset="0"/>
                    <a:cs typeface="Times New Roman" pitchFamily="18" charset="0"/>
                  </a:rPr>
                  <a:t>  </a:t>
                </a:r>
                <a:endParaRPr lang="en-US" dirty="0">
                  <a:solidFill>
                    <a:schemeClr val="bg2"/>
                  </a:solidFill>
                </a:endParaRPr>
              </a:p>
            </p:txBody>
          </p:sp>
          <p:sp>
            <p:nvSpPr>
              <p:cNvPr id="24" name="Line 33"/>
              <p:cNvSpPr>
                <a:spLocks noChangeShapeType="1"/>
              </p:cNvSpPr>
              <p:nvPr/>
            </p:nvSpPr>
            <p:spPr bwMode="auto">
              <a:xfrm>
                <a:off x="8902" y="7570"/>
                <a:ext cx="0" cy="1600"/>
              </a:xfrm>
              <a:prstGeom prst="line">
                <a:avLst/>
              </a:prstGeom>
              <a:noFill/>
              <a:ln w="9525">
                <a:solidFill>
                  <a:srgbClr val="000000"/>
                </a:solidFill>
                <a:round/>
                <a:headEnd/>
                <a:tailEnd/>
              </a:ln>
            </p:spPr>
            <p:txBody>
              <a:bodyPr/>
              <a:lstStyle/>
              <a:p>
                <a:endParaRPr lang="ar-SA"/>
              </a:p>
            </p:txBody>
          </p:sp>
          <p:sp>
            <p:nvSpPr>
              <p:cNvPr id="25" name="Rectangle 34"/>
              <p:cNvSpPr>
                <a:spLocks noChangeArrowheads="1"/>
              </p:cNvSpPr>
              <p:nvPr/>
            </p:nvSpPr>
            <p:spPr bwMode="auto">
              <a:xfrm>
                <a:off x="8433" y="7730"/>
                <a:ext cx="1259" cy="640"/>
              </a:xfrm>
              <a:prstGeom prst="rect">
                <a:avLst/>
              </a:prstGeom>
              <a:solidFill>
                <a:srgbClr val="FFFFFF"/>
              </a:solidFill>
              <a:ln w="9525">
                <a:solidFill>
                  <a:srgbClr val="000000"/>
                </a:solidFill>
                <a:miter lim="800000"/>
                <a:headEnd/>
                <a:tailEnd/>
              </a:ln>
            </p:spPr>
            <p:txBody>
              <a:bodyPr/>
              <a:lstStyle/>
              <a:p>
                <a:r>
                  <a:rPr lang="ar-SA" sz="2800" dirty="0" err="1">
                    <a:latin typeface="Times New Roman" pitchFamily="18" charset="0"/>
                    <a:cs typeface="Times New Roman" pitchFamily="18" charset="0"/>
                  </a:rPr>
                  <a:t>اليوراسيل</a:t>
                </a:r>
                <a:endParaRPr lang="en-US" sz="2800" dirty="0"/>
              </a:p>
            </p:txBody>
          </p:sp>
          <p:sp>
            <p:nvSpPr>
              <p:cNvPr id="26" name="Rectangle 35"/>
              <p:cNvSpPr>
                <a:spLocks noChangeArrowheads="1"/>
              </p:cNvSpPr>
              <p:nvPr/>
            </p:nvSpPr>
            <p:spPr bwMode="auto">
              <a:xfrm>
                <a:off x="8433" y="8370"/>
                <a:ext cx="1259" cy="640"/>
              </a:xfrm>
              <a:prstGeom prst="rect">
                <a:avLst/>
              </a:prstGeom>
              <a:solidFill>
                <a:srgbClr val="FFFFFF"/>
              </a:solidFill>
              <a:ln w="9525">
                <a:solidFill>
                  <a:srgbClr val="000000"/>
                </a:solidFill>
                <a:miter lim="800000"/>
                <a:headEnd/>
                <a:tailEnd/>
              </a:ln>
            </p:spPr>
            <p:txBody>
              <a:bodyPr/>
              <a:lstStyle/>
              <a:p>
                <a:r>
                  <a:rPr lang="ar-SA" sz="2800" dirty="0" err="1">
                    <a:latin typeface="Times New Roman" pitchFamily="18" charset="0"/>
                    <a:cs typeface="Times New Roman" pitchFamily="18" charset="0"/>
                  </a:rPr>
                  <a:t>والثايمين</a:t>
                </a:r>
                <a:endParaRPr lang="en-US" sz="2800" dirty="0"/>
              </a:p>
            </p:txBody>
          </p:sp>
          <p:sp>
            <p:nvSpPr>
              <p:cNvPr id="27" name="Rectangle 36"/>
              <p:cNvSpPr>
                <a:spLocks noChangeArrowheads="1"/>
              </p:cNvSpPr>
              <p:nvPr/>
            </p:nvSpPr>
            <p:spPr bwMode="auto">
              <a:xfrm>
                <a:off x="8433" y="9010"/>
                <a:ext cx="1259" cy="640"/>
              </a:xfrm>
              <a:prstGeom prst="rect">
                <a:avLst/>
              </a:prstGeom>
              <a:solidFill>
                <a:srgbClr val="FFFFFF"/>
              </a:solidFill>
              <a:ln w="9525">
                <a:solidFill>
                  <a:srgbClr val="000000"/>
                </a:solidFill>
                <a:miter lim="800000"/>
                <a:headEnd/>
                <a:tailEnd/>
              </a:ln>
            </p:spPr>
            <p:txBody>
              <a:bodyPr/>
              <a:lstStyle/>
              <a:p>
                <a:r>
                  <a:rPr lang="ar-SA" sz="2800" dirty="0" err="1">
                    <a:latin typeface="Times New Roman" pitchFamily="18" charset="0"/>
                    <a:cs typeface="Times New Roman" pitchFamily="18" charset="0"/>
                  </a:rPr>
                  <a:t>السيتوسين</a:t>
                </a:r>
                <a:endParaRPr lang="en-US" sz="2800" dirty="0"/>
              </a:p>
            </p:txBody>
          </p:sp>
          <p:sp>
            <p:nvSpPr>
              <p:cNvPr id="28" name="Rectangle 37"/>
              <p:cNvSpPr>
                <a:spLocks noChangeArrowheads="1"/>
              </p:cNvSpPr>
              <p:nvPr/>
            </p:nvSpPr>
            <p:spPr bwMode="auto">
              <a:xfrm>
                <a:off x="6714" y="9170"/>
                <a:ext cx="1256" cy="640"/>
              </a:xfrm>
              <a:prstGeom prst="rect">
                <a:avLst/>
              </a:prstGeom>
              <a:solidFill>
                <a:srgbClr val="FFFFFF"/>
              </a:solidFill>
              <a:ln w="9525">
                <a:solidFill>
                  <a:srgbClr val="000000"/>
                </a:solidFill>
                <a:miter lim="800000"/>
                <a:headEnd/>
                <a:tailEnd/>
              </a:ln>
            </p:spPr>
            <p:txBody>
              <a:bodyPr/>
              <a:lstStyle/>
              <a:p>
                <a:pPr algn="ctr"/>
                <a:r>
                  <a:rPr lang="ar-SA" sz="2800" dirty="0" err="1">
                    <a:latin typeface="Times New Roman" pitchFamily="18" charset="0"/>
                    <a:cs typeface="Times New Roman" pitchFamily="18" charset="0"/>
                  </a:rPr>
                  <a:t>الجوانين</a:t>
                </a:r>
                <a:endParaRPr lang="en-US" sz="2800" dirty="0">
                  <a:latin typeface="Times New Roman" pitchFamily="18" charset="0"/>
                </a:endParaRPr>
              </a:p>
              <a:p>
                <a:endParaRPr lang="en-US" dirty="0">
                  <a:solidFill>
                    <a:schemeClr val="bg2"/>
                  </a:solidFill>
                </a:endParaRPr>
              </a:p>
            </p:txBody>
          </p:sp>
          <p:sp>
            <p:nvSpPr>
              <p:cNvPr id="29" name="Rectangle 38"/>
              <p:cNvSpPr>
                <a:spLocks noChangeArrowheads="1"/>
              </p:cNvSpPr>
              <p:nvPr/>
            </p:nvSpPr>
            <p:spPr bwMode="auto">
              <a:xfrm>
                <a:off x="4683" y="9170"/>
                <a:ext cx="1563" cy="640"/>
              </a:xfrm>
              <a:prstGeom prst="rect">
                <a:avLst/>
              </a:prstGeom>
              <a:solidFill>
                <a:srgbClr val="FFFFFF"/>
              </a:solidFill>
              <a:ln w="9525">
                <a:solidFill>
                  <a:srgbClr val="000000"/>
                </a:solidFill>
                <a:miter lim="800000"/>
                <a:headEnd/>
                <a:tailEnd/>
              </a:ln>
            </p:spPr>
            <p:txBody>
              <a:bodyPr/>
              <a:lstStyle/>
              <a:p>
                <a:pPr algn="ctr"/>
                <a:r>
                  <a:rPr lang="ar-SA" sz="2800" dirty="0" err="1">
                    <a:latin typeface="Times New Roman" pitchFamily="18" charset="0"/>
                    <a:cs typeface="Times New Roman" pitchFamily="18" charset="0"/>
                  </a:rPr>
                  <a:t>الأدينين</a:t>
                </a:r>
                <a:endParaRPr lang="ar-SA" sz="2800" dirty="0">
                  <a:latin typeface="Times New Roman" pitchFamily="18" charset="0"/>
                </a:endParaRPr>
              </a:p>
              <a:p>
                <a:endParaRPr lang="en-US" dirty="0">
                  <a:solidFill>
                    <a:schemeClr val="bg2"/>
                  </a:solidFill>
                </a:endParaRPr>
              </a:p>
            </p:txBody>
          </p:sp>
          <p:sp>
            <p:nvSpPr>
              <p:cNvPr id="30" name="Line 39"/>
              <p:cNvSpPr>
                <a:spLocks noChangeShapeType="1"/>
              </p:cNvSpPr>
              <p:nvPr/>
            </p:nvSpPr>
            <p:spPr bwMode="auto">
              <a:xfrm flipH="1">
                <a:off x="5932" y="8850"/>
                <a:ext cx="469" cy="320"/>
              </a:xfrm>
              <a:prstGeom prst="line">
                <a:avLst/>
              </a:prstGeom>
              <a:noFill/>
              <a:ln w="9525">
                <a:solidFill>
                  <a:srgbClr val="000000"/>
                </a:solidFill>
                <a:round/>
                <a:headEnd/>
                <a:tailEnd/>
              </a:ln>
            </p:spPr>
            <p:txBody>
              <a:bodyPr/>
              <a:lstStyle/>
              <a:p>
                <a:endParaRPr lang="ar-SA"/>
              </a:p>
            </p:txBody>
          </p:sp>
          <p:sp>
            <p:nvSpPr>
              <p:cNvPr id="31" name="Line 40"/>
              <p:cNvSpPr>
                <a:spLocks noChangeShapeType="1"/>
              </p:cNvSpPr>
              <p:nvPr/>
            </p:nvSpPr>
            <p:spPr bwMode="auto">
              <a:xfrm>
                <a:off x="6401" y="8850"/>
                <a:ext cx="625" cy="320"/>
              </a:xfrm>
              <a:prstGeom prst="line">
                <a:avLst/>
              </a:prstGeom>
              <a:noFill/>
              <a:ln w="9525">
                <a:solidFill>
                  <a:srgbClr val="000000"/>
                </a:solidFill>
                <a:round/>
                <a:headEnd/>
                <a:tailEnd/>
              </a:ln>
            </p:spPr>
            <p:txBody>
              <a:bodyPr/>
              <a:lstStyle/>
              <a:p>
                <a:endParaRPr lang="ar-SA"/>
              </a:p>
            </p:txBody>
          </p:sp>
          <p:sp>
            <p:nvSpPr>
              <p:cNvPr id="32" name="Rectangle 41"/>
              <p:cNvSpPr>
                <a:spLocks noChangeArrowheads="1"/>
              </p:cNvSpPr>
              <p:nvPr/>
            </p:nvSpPr>
            <p:spPr bwMode="auto">
              <a:xfrm>
                <a:off x="2962" y="7730"/>
                <a:ext cx="1407" cy="800"/>
              </a:xfrm>
              <a:prstGeom prst="rect">
                <a:avLst/>
              </a:prstGeom>
              <a:solidFill>
                <a:srgbClr val="FFFFFF"/>
              </a:solidFill>
              <a:ln w="9525">
                <a:solidFill>
                  <a:srgbClr val="000000"/>
                </a:solidFill>
                <a:miter lim="800000"/>
                <a:headEnd/>
                <a:tailEnd/>
              </a:ln>
            </p:spPr>
            <p:txBody>
              <a:bodyPr/>
              <a:lstStyle/>
              <a:p>
                <a:pPr algn="ctr"/>
                <a:r>
                  <a:rPr lang="ar-SA" sz="2800" dirty="0" err="1"/>
                  <a:t>دي</a:t>
                </a:r>
                <a:r>
                  <a:rPr lang="ar-SA" sz="2800" dirty="0"/>
                  <a:t> أُكسي </a:t>
                </a:r>
                <a:r>
                  <a:rPr lang="ar-SA" sz="2800" dirty="0" err="1"/>
                  <a:t>رايبوز</a:t>
                </a:r>
                <a:r>
                  <a:rPr lang="ar-SA" sz="1400" dirty="0"/>
                  <a:t>  </a:t>
                </a:r>
                <a:endParaRPr lang="en-US" dirty="0"/>
              </a:p>
            </p:txBody>
          </p:sp>
        </p:grpSp>
      </p:gr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5" descr="A Deoxynuleotide Gif"/>
          <p:cNvPicPr>
            <a:picLocks noChangeAspect="1" noChangeArrowheads="1"/>
          </p:cNvPicPr>
          <p:nvPr/>
        </p:nvPicPr>
        <p:blipFill>
          <a:blip r:embed="rId3">
            <a:clrChange>
              <a:clrFrom>
                <a:srgbClr val="000000"/>
              </a:clrFrom>
              <a:clrTo>
                <a:srgbClr val="000000">
                  <a:alpha val="0"/>
                </a:srgbClr>
              </a:clrTo>
            </a:clrChange>
            <a:lum contrast="6000"/>
          </a:blip>
          <a:srcRect/>
          <a:stretch>
            <a:fillRect/>
          </a:stretch>
        </p:blipFill>
        <p:spPr bwMode="auto">
          <a:xfrm>
            <a:off x="2209800" y="914400"/>
            <a:ext cx="3300413" cy="2081212"/>
          </a:xfrm>
          <a:prstGeom prst="rect">
            <a:avLst/>
          </a:prstGeom>
          <a:noFill/>
          <a:ln w="9525">
            <a:noFill/>
            <a:miter lim="800000"/>
            <a:headEnd/>
            <a:tailEnd/>
          </a:ln>
        </p:spPr>
      </p:pic>
      <p:sp>
        <p:nvSpPr>
          <p:cNvPr id="3" name="Rectangle 2"/>
          <p:cNvSpPr>
            <a:spLocks noChangeArrowheads="1"/>
          </p:cNvSpPr>
          <p:nvPr/>
        </p:nvSpPr>
        <p:spPr bwMode="auto">
          <a:xfrm>
            <a:off x="6096000" y="1524000"/>
            <a:ext cx="2590800" cy="2289175"/>
          </a:xfrm>
          <a:prstGeom prst="rect">
            <a:avLst/>
          </a:prstGeom>
          <a:gradFill rotWithShape="1">
            <a:gsLst>
              <a:gs pos="0">
                <a:srgbClr val="CC0066"/>
              </a:gs>
              <a:gs pos="100000">
                <a:srgbClr val="5E002F"/>
              </a:gs>
            </a:gsLst>
            <a:path path="rect">
              <a:fillToRect r="100000" b="10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0066"/>
            </a:extrusionClr>
          </a:sp3d>
        </p:spPr>
        <p:txBody>
          <a:bodyPr anchor="ctr">
            <a:spAutoFit/>
            <a:flatTx/>
          </a:bodyPr>
          <a:lstStyle/>
          <a:p>
            <a:pPr algn="ctr" eaLnBrk="0" hangingPunct="0"/>
            <a:r>
              <a:rPr lang="ar-SA" sz="3600" b="1" dirty="0" smtClean="0">
                <a:solidFill>
                  <a:srgbClr val="EAEAEA"/>
                </a:solidFill>
                <a:latin typeface="Times New Roman" pitchFamily="18" charset="0"/>
              </a:rPr>
              <a:t>لاحظ </a:t>
            </a:r>
            <a:r>
              <a:rPr lang="ar-SA" sz="3600" b="1" dirty="0">
                <a:solidFill>
                  <a:srgbClr val="EAEAEA"/>
                </a:solidFill>
                <a:latin typeface="Times New Roman" pitchFamily="18" charset="0"/>
              </a:rPr>
              <a:t>السكر منقوص </a:t>
            </a:r>
            <a:r>
              <a:rPr lang="ar-SA" sz="3600" b="1" dirty="0" err="1">
                <a:solidFill>
                  <a:srgbClr val="EAEAEA"/>
                </a:solidFill>
                <a:latin typeface="Times New Roman" pitchFamily="18" charset="0"/>
              </a:rPr>
              <a:t>الاكسجين</a:t>
            </a:r>
            <a:r>
              <a:rPr lang="ar-SA" sz="3600" b="1" dirty="0">
                <a:solidFill>
                  <a:srgbClr val="EAEAEA"/>
                </a:solidFill>
                <a:latin typeface="Times New Roman" pitchFamily="18" charset="0"/>
              </a:rPr>
              <a:t> في كل </a:t>
            </a:r>
            <a:r>
              <a:rPr lang="ar-SA" sz="3600" b="1" dirty="0" err="1">
                <a:solidFill>
                  <a:srgbClr val="EAEAEA"/>
                </a:solidFill>
                <a:latin typeface="Times New Roman" pitchFamily="18" charset="0"/>
              </a:rPr>
              <a:t>نيكلوتيدة</a:t>
            </a:r>
            <a:r>
              <a:rPr lang="en-US" sz="2400" b="1" dirty="0">
                <a:solidFill>
                  <a:srgbClr val="00FF00"/>
                </a:solidFill>
                <a:latin typeface="Times New Roman" pitchFamily="18" charset="0"/>
              </a:rPr>
              <a:t>.</a:t>
            </a:r>
          </a:p>
        </p:txBody>
      </p:sp>
      <p:pic>
        <p:nvPicPr>
          <p:cNvPr id="4" name="Picture 4" descr="A Deoxynuleotide Gif"/>
          <p:cNvPicPr>
            <a:picLocks noChangeAspect="1" noChangeArrowheads="1"/>
          </p:cNvPicPr>
          <p:nvPr/>
        </p:nvPicPr>
        <p:blipFill>
          <a:blip r:embed="rId3">
            <a:clrChange>
              <a:clrFrom>
                <a:srgbClr val="000000"/>
              </a:clrFrom>
              <a:clrTo>
                <a:srgbClr val="000000">
                  <a:alpha val="0"/>
                </a:srgbClr>
              </a:clrTo>
            </a:clrChange>
            <a:lum contrast="6000"/>
          </a:blip>
          <a:srcRect/>
          <a:stretch>
            <a:fillRect/>
          </a:stretch>
        </p:blipFill>
        <p:spPr bwMode="auto">
          <a:xfrm>
            <a:off x="1828800" y="3352800"/>
            <a:ext cx="3300413" cy="2081213"/>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 fill="hold"/>
                                        <p:tgtEl>
                                          <p:spTgt spid="3"/>
                                        </p:tgtEl>
                                        <p:attrNameLst>
                                          <p:attrName>ppt_x</p:attrName>
                                        </p:attrNameLst>
                                      </p:cBhvr>
                                      <p:tavLst>
                                        <p:tav tm="0">
                                          <p:val>
                                            <p:strVal val="1+#ppt_w/2"/>
                                          </p:val>
                                        </p:tav>
                                        <p:tav tm="100000">
                                          <p:val>
                                            <p:strVal val="#ppt_x"/>
                                          </p:val>
                                        </p:tav>
                                      </p:tavLst>
                                    </p:anim>
                                    <p:anim calcmode="lin" valueType="num">
                                      <p:cBhvr additive="base">
                                        <p:cTn id="8" dur="75"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4" descr="A Deoxynuleotide Gif"/>
          <p:cNvPicPr>
            <a:picLocks noChangeAspect="1" noChangeArrowheads="1"/>
          </p:cNvPicPr>
          <p:nvPr/>
        </p:nvPicPr>
        <p:blipFill>
          <a:blip r:embed="rId3">
            <a:clrChange>
              <a:clrFrom>
                <a:srgbClr val="000000"/>
              </a:clrFrom>
              <a:clrTo>
                <a:srgbClr val="000000">
                  <a:alpha val="0"/>
                </a:srgbClr>
              </a:clrTo>
            </a:clrChange>
            <a:lum contrast="6000"/>
          </a:blip>
          <a:srcRect/>
          <a:stretch>
            <a:fillRect/>
          </a:stretch>
        </p:blipFill>
        <p:spPr bwMode="auto">
          <a:xfrm>
            <a:off x="762000" y="685800"/>
            <a:ext cx="3300413" cy="2081213"/>
          </a:xfrm>
          <a:prstGeom prst="rect">
            <a:avLst/>
          </a:prstGeom>
          <a:noFill/>
          <a:ln w="9525">
            <a:noFill/>
            <a:miter lim="800000"/>
            <a:headEnd/>
            <a:tailEnd/>
          </a:ln>
        </p:spPr>
      </p:pic>
      <p:pic>
        <p:nvPicPr>
          <p:cNvPr id="3" name="Picture 4" descr="A Deoxynuleotide Gif"/>
          <p:cNvPicPr>
            <a:picLocks noChangeAspect="1" noChangeArrowheads="1"/>
          </p:cNvPicPr>
          <p:nvPr/>
        </p:nvPicPr>
        <p:blipFill>
          <a:blip r:embed="rId3">
            <a:clrChange>
              <a:clrFrom>
                <a:srgbClr val="000000"/>
              </a:clrFrom>
              <a:clrTo>
                <a:srgbClr val="000000">
                  <a:alpha val="0"/>
                </a:srgbClr>
              </a:clrTo>
            </a:clrChange>
            <a:lum contrast="6000"/>
          </a:blip>
          <a:srcRect/>
          <a:stretch>
            <a:fillRect/>
          </a:stretch>
        </p:blipFill>
        <p:spPr bwMode="auto">
          <a:xfrm>
            <a:off x="1066800" y="3124200"/>
            <a:ext cx="3300413" cy="2081213"/>
          </a:xfrm>
          <a:prstGeom prst="rect">
            <a:avLst/>
          </a:prstGeom>
          <a:noFill/>
          <a:ln w="9525">
            <a:noFill/>
            <a:miter lim="800000"/>
            <a:headEnd/>
            <a:tailEnd/>
          </a:ln>
        </p:spPr>
      </p:pic>
      <p:pic>
        <p:nvPicPr>
          <p:cNvPr id="4" name="Picture 8" descr="Background Blue Diagonal Gif"/>
          <p:cNvPicPr>
            <a:picLocks noChangeAspect="1" noChangeArrowheads="1"/>
          </p:cNvPicPr>
          <p:nvPr/>
        </p:nvPicPr>
        <p:blipFill>
          <a:blip r:embed="rId4">
            <a:lum bright="-54000" contrast="48000"/>
          </a:blip>
          <a:srcRect t="16730" r="15623" b="9433"/>
          <a:stretch>
            <a:fillRect/>
          </a:stretch>
        </p:blipFill>
        <p:spPr bwMode="auto">
          <a:xfrm>
            <a:off x="5181600" y="1371600"/>
            <a:ext cx="2895600" cy="3733800"/>
          </a:xfrm>
          <a:prstGeom prst="rect">
            <a:avLst/>
          </a:prstGeom>
          <a:noFill/>
          <a:ln w="9525">
            <a:solidFill>
              <a:srgbClr val="0000FF"/>
            </a:solidFill>
            <a:miter lim="800000"/>
            <a:headEnd/>
            <a:tailEnd/>
          </a:ln>
        </p:spPr>
      </p:pic>
      <p:sp>
        <p:nvSpPr>
          <p:cNvPr id="5" name="Rectangle 10"/>
          <p:cNvSpPr>
            <a:spLocks noChangeArrowheads="1"/>
          </p:cNvSpPr>
          <p:nvPr/>
        </p:nvSpPr>
        <p:spPr bwMode="auto">
          <a:xfrm>
            <a:off x="5211763" y="1722438"/>
            <a:ext cx="2843212" cy="457200"/>
          </a:xfrm>
          <a:prstGeom prst="rect">
            <a:avLst/>
          </a:prstGeom>
          <a:noFill/>
          <a:ln w="9525">
            <a:noFill/>
            <a:miter lim="800000"/>
            <a:headEnd/>
            <a:tailEnd/>
          </a:ln>
        </p:spPr>
        <p:txBody>
          <a:bodyPr wrap="none" anchor="ctr">
            <a:spAutoFit/>
          </a:bodyPr>
          <a:lstStyle/>
          <a:p>
            <a:pPr algn="ctr" eaLnBrk="0" hangingPunct="0"/>
            <a:r>
              <a:rPr lang="ar-SA" sz="2400" dirty="0">
                <a:solidFill>
                  <a:schemeClr val="bg1"/>
                </a:solidFill>
              </a:rPr>
              <a:t>تنزع مجموعة </a:t>
            </a:r>
            <a:r>
              <a:rPr lang="ar-SA" sz="2400" dirty="0" err="1">
                <a:solidFill>
                  <a:schemeClr val="bg1"/>
                </a:solidFill>
              </a:rPr>
              <a:t>الهيدروكسيل</a:t>
            </a:r>
            <a:endParaRPr lang="en-US" sz="2400" dirty="0">
              <a:solidFill>
                <a:schemeClr val="bg1"/>
              </a:solidFill>
            </a:endParaRPr>
          </a:p>
        </p:txBody>
      </p:sp>
      <p:sp>
        <p:nvSpPr>
          <p:cNvPr id="7" name="Rectangle 9"/>
          <p:cNvSpPr>
            <a:spLocks noChangeArrowheads="1"/>
          </p:cNvSpPr>
          <p:nvPr/>
        </p:nvSpPr>
        <p:spPr bwMode="auto">
          <a:xfrm>
            <a:off x="5443538" y="2559050"/>
            <a:ext cx="2414587" cy="579438"/>
          </a:xfrm>
          <a:prstGeom prst="rect">
            <a:avLst/>
          </a:prstGeom>
          <a:noFill/>
          <a:ln w="9525">
            <a:noFill/>
            <a:miter lim="800000"/>
            <a:headEnd/>
            <a:tailEnd/>
          </a:ln>
        </p:spPr>
        <p:txBody>
          <a:bodyPr wrap="none" anchor="ctr">
            <a:spAutoFit/>
          </a:bodyPr>
          <a:lstStyle/>
          <a:p>
            <a:pPr algn="ctr" eaLnBrk="0" hangingPunct="0"/>
            <a:r>
              <a:rPr lang="ar-SA" sz="3200" dirty="0">
                <a:solidFill>
                  <a:srgbClr val="FFFF66"/>
                </a:solidFill>
              </a:rPr>
              <a:t>وهذه </a:t>
            </a:r>
            <a:r>
              <a:rPr lang="ar-SA" sz="3200" dirty="0" err="1">
                <a:solidFill>
                  <a:srgbClr val="FFFF66"/>
                </a:solidFill>
              </a:rPr>
              <a:t>الهيدروجينة</a:t>
            </a:r>
            <a:endParaRPr lang="en-US" sz="3200" dirty="0">
              <a:solidFill>
                <a:srgbClr val="FFFF66"/>
              </a:solidFill>
            </a:endParaRPr>
          </a:p>
        </p:txBody>
      </p:sp>
      <p:sp>
        <p:nvSpPr>
          <p:cNvPr id="8" name="Rectangle 11"/>
          <p:cNvSpPr>
            <a:spLocks noChangeArrowheads="1"/>
          </p:cNvSpPr>
          <p:nvPr/>
        </p:nvSpPr>
        <p:spPr bwMode="auto">
          <a:xfrm>
            <a:off x="5507038" y="4083050"/>
            <a:ext cx="2339975" cy="579438"/>
          </a:xfrm>
          <a:prstGeom prst="rect">
            <a:avLst/>
          </a:prstGeom>
          <a:noFill/>
          <a:ln w="9525">
            <a:noFill/>
            <a:miter lim="800000"/>
            <a:headEnd/>
            <a:tailEnd/>
          </a:ln>
        </p:spPr>
        <p:txBody>
          <a:bodyPr wrap="none" anchor="ctr">
            <a:spAutoFit/>
          </a:bodyPr>
          <a:lstStyle/>
          <a:p>
            <a:pPr algn="ctr" eaLnBrk="0" hangingPunct="0"/>
            <a:r>
              <a:rPr lang="ar-SA" sz="3200" dirty="0">
                <a:solidFill>
                  <a:srgbClr val="FF99FF"/>
                </a:solidFill>
              </a:rPr>
              <a:t>ليتكون جزئ ماء</a:t>
            </a:r>
            <a:endParaRPr lang="en-US" sz="3200" dirty="0">
              <a:solidFill>
                <a:srgbClr val="FF99FF"/>
              </a:solidFill>
            </a:endParaRPr>
          </a:p>
        </p:txBody>
      </p:sp>
      <p:sp>
        <p:nvSpPr>
          <p:cNvPr id="9" name="Line 12"/>
          <p:cNvSpPr>
            <a:spLocks noChangeShapeType="1"/>
          </p:cNvSpPr>
          <p:nvPr/>
        </p:nvSpPr>
        <p:spPr bwMode="auto">
          <a:xfrm flipH="1">
            <a:off x="2209800" y="2209800"/>
            <a:ext cx="3886200" cy="457200"/>
          </a:xfrm>
          <a:prstGeom prst="line">
            <a:avLst/>
          </a:prstGeom>
          <a:noFill/>
          <a:ln w="19050">
            <a:solidFill>
              <a:srgbClr val="00FF00"/>
            </a:solidFill>
            <a:round/>
            <a:headEnd/>
            <a:tailEnd type="triangle" w="med" len="med"/>
          </a:ln>
        </p:spPr>
        <p:txBody>
          <a:bodyPr wrap="none" anchor="ctr"/>
          <a:lstStyle/>
          <a:p>
            <a:endParaRPr lang="ar-SA"/>
          </a:p>
        </p:txBody>
      </p:sp>
      <p:sp>
        <p:nvSpPr>
          <p:cNvPr id="10" name="Line 13"/>
          <p:cNvSpPr>
            <a:spLocks noChangeShapeType="1"/>
          </p:cNvSpPr>
          <p:nvPr/>
        </p:nvSpPr>
        <p:spPr bwMode="auto">
          <a:xfrm flipH="1">
            <a:off x="1905000" y="2971800"/>
            <a:ext cx="3733800" cy="457200"/>
          </a:xfrm>
          <a:prstGeom prst="line">
            <a:avLst/>
          </a:prstGeom>
          <a:noFill/>
          <a:ln w="19050">
            <a:solidFill>
              <a:srgbClr val="00FF00"/>
            </a:solidFill>
            <a:round/>
            <a:headEnd/>
            <a:tailEnd type="triangle" w="med" len="med"/>
          </a:ln>
        </p:spPr>
        <p:txBody>
          <a:bodyPr wrap="none" anchor="ctr"/>
          <a:lstStyle/>
          <a:p>
            <a:endParaRPr lang="ar-SA"/>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 fill="hold"/>
                                        <p:tgtEl>
                                          <p:spTgt spid="5"/>
                                        </p:tgtEl>
                                        <p:attrNameLst>
                                          <p:attrName>ppt_x</p:attrName>
                                        </p:attrNameLst>
                                      </p:cBhvr>
                                      <p:tavLst>
                                        <p:tav tm="0">
                                          <p:val>
                                            <p:strVal val="1+#ppt_w/2"/>
                                          </p:val>
                                        </p:tav>
                                        <p:tav tm="100000">
                                          <p:val>
                                            <p:strVal val="#ppt_x"/>
                                          </p:val>
                                        </p:tav>
                                      </p:tavLst>
                                    </p:anim>
                                    <p:anim calcmode="lin" valueType="num">
                                      <p:cBhvr additive="base">
                                        <p:cTn id="8" dur="75" fill="hold"/>
                                        <p:tgtEl>
                                          <p:spTgt spid="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iterate type="lt">
                                    <p:tmPct val="10000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 fill="hold"/>
                                        <p:tgtEl>
                                          <p:spTgt spid="7"/>
                                        </p:tgtEl>
                                        <p:attrNameLst>
                                          <p:attrName>ppt_x</p:attrName>
                                        </p:attrNameLst>
                                      </p:cBhvr>
                                      <p:tavLst>
                                        <p:tav tm="0">
                                          <p:val>
                                            <p:strVal val="1+#ppt_w/2"/>
                                          </p:val>
                                        </p:tav>
                                        <p:tav tm="100000">
                                          <p:val>
                                            <p:strVal val="#ppt_x"/>
                                          </p:val>
                                        </p:tav>
                                      </p:tavLst>
                                    </p:anim>
                                    <p:anim calcmode="lin" valueType="num">
                                      <p:cBhvr additive="base">
                                        <p:cTn id="14" dur="75" fill="hold"/>
                                        <p:tgtEl>
                                          <p:spTgt spid="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36" fill="hold" grpId="0" nodeType="clickEffect">
                                  <p:stCondLst>
                                    <p:cond delay="0"/>
                                  </p:stCondLst>
                                  <p:iterate type="wd">
                                    <p:tmPct val="100000"/>
                                  </p:iterate>
                                  <p:childTnLst>
                                    <p:set>
                                      <p:cBhvr>
                                        <p:cTn id="18" dur="1" fill="hold">
                                          <p:stCondLst>
                                            <p:cond delay="0"/>
                                          </p:stCondLst>
                                        </p:cTn>
                                        <p:tgtEl>
                                          <p:spTgt spid="8"/>
                                        </p:tgtEl>
                                        <p:attrNameLst>
                                          <p:attrName>style.visibility</p:attrName>
                                        </p:attrNameLst>
                                      </p:cBhvr>
                                      <p:to>
                                        <p:strVal val="visible"/>
                                      </p:to>
                                    </p:set>
                                    <p:anim calcmode="lin" valueType="num">
                                      <p:cBhvr>
                                        <p:cTn id="19" dur="300" fill="hold"/>
                                        <p:tgtEl>
                                          <p:spTgt spid="8"/>
                                        </p:tgtEl>
                                        <p:attrNameLst>
                                          <p:attrName>ppt_w</p:attrName>
                                        </p:attrNameLst>
                                      </p:cBhvr>
                                      <p:tavLst>
                                        <p:tav tm="0">
                                          <p:val>
                                            <p:strVal val="(6*min(max(#ppt_w*#ppt_h,.3),1)-7.4)/-.7*#ppt_w"/>
                                          </p:val>
                                        </p:tav>
                                        <p:tav tm="100000">
                                          <p:val>
                                            <p:strVal val="#ppt_w"/>
                                          </p:val>
                                        </p:tav>
                                      </p:tavLst>
                                    </p:anim>
                                    <p:anim calcmode="lin" valueType="num">
                                      <p:cBhvr>
                                        <p:cTn id="20" dur="300" fill="hold"/>
                                        <p:tgtEl>
                                          <p:spTgt spid="8"/>
                                        </p:tgtEl>
                                        <p:attrNameLst>
                                          <p:attrName>ppt_h</p:attrName>
                                        </p:attrNameLst>
                                      </p:cBhvr>
                                      <p:tavLst>
                                        <p:tav tm="0">
                                          <p:val>
                                            <p:strVal val="(6*min(max(#ppt_w*#ppt_h,.3),1)-7.4)/-.7*#ppt_h"/>
                                          </p:val>
                                        </p:tav>
                                        <p:tav tm="100000">
                                          <p:val>
                                            <p:strVal val="#ppt_h"/>
                                          </p:val>
                                        </p:tav>
                                      </p:tavLst>
                                    </p:anim>
                                    <p:anim calcmode="lin" valueType="num">
                                      <p:cBhvr>
                                        <p:cTn id="21" dur="300" fill="hold"/>
                                        <p:tgtEl>
                                          <p:spTgt spid="8"/>
                                        </p:tgtEl>
                                        <p:attrNameLst>
                                          <p:attrName>ppt_x</p:attrName>
                                        </p:attrNameLst>
                                      </p:cBhvr>
                                      <p:tavLst>
                                        <p:tav tm="0">
                                          <p:val>
                                            <p:fltVal val="0.5"/>
                                          </p:val>
                                        </p:tav>
                                        <p:tav tm="100000">
                                          <p:val>
                                            <p:strVal val="#ppt_x"/>
                                          </p:val>
                                        </p:tav>
                                      </p:tavLst>
                                    </p:anim>
                                    <p:anim calcmode="lin" valueType="num">
                                      <p:cBhvr>
                                        <p:cTn id="22" dur="3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524000" y="1447800"/>
            <a:ext cx="6019800" cy="4495800"/>
          </a:xfrm>
          <a:prstGeom prst="rect">
            <a:avLst/>
          </a:prstGeom>
          <a:gradFill rotWithShape="0">
            <a:gsLst>
              <a:gs pos="0">
                <a:srgbClr val="000066"/>
              </a:gs>
              <a:gs pos="50000">
                <a:srgbClr val="000000"/>
              </a:gs>
              <a:gs pos="100000">
                <a:srgbClr val="000066"/>
              </a:gs>
            </a:gsLst>
            <a:lin ang="2700000" scaled="1"/>
          </a:gradFill>
          <a:ln w="9525">
            <a:solidFill>
              <a:srgbClr val="000066"/>
            </a:solidFill>
            <a:miter lim="800000"/>
            <a:headEnd/>
            <a:tailEnd/>
          </a:ln>
        </p:spPr>
        <p:txBody>
          <a:bodyPr wrap="none" anchor="ctr"/>
          <a:lstStyle/>
          <a:p>
            <a:pPr>
              <a:spcBef>
                <a:spcPct val="50000"/>
              </a:spcBef>
            </a:pPr>
            <a:endParaRPr lang="en-US" dirty="0"/>
          </a:p>
        </p:txBody>
      </p:sp>
      <p:pic>
        <p:nvPicPr>
          <p:cNvPr id="3" name="Picture 8" descr="A Dehydrated Deoxy Gif"/>
          <p:cNvPicPr>
            <a:picLocks noChangeAspect="1" noChangeArrowheads="1"/>
          </p:cNvPicPr>
          <p:nvPr/>
        </p:nvPicPr>
        <p:blipFill>
          <a:blip r:embed="rId3">
            <a:clrChange>
              <a:clrFrom>
                <a:srgbClr val="000000"/>
              </a:clrFrom>
              <a:clrTo>
                <a:srgbClr val="000000">
                  <a:alpha val="0"/>
                </a:srgbClr>
              </a:clrTo>
            </a:clrChange>
            <a:lum bright="-6000" contrast="6000"/>
          </a:blip>
          <a:srcRect/>
          <a:stretch>
            <a:fillRect/>
          </a:stretch>
        </p:blipFill>
        <p:spPr bwMode="auto">
          <a:xfrm>
            <a:off x="2895600" y="1905000"/>
            <a:ext cx="2819400" cy="1858963"/>
          </a:xfrm>
          <a:prstGeom prst="rect">
            <a:avLst/>
          </a:prstGeom>
          <a:noFill/>
          <a:ln w="9525">
            <a:noFill/>
            <a:miter lim="800000"/>
            <a:headEnd/>
            <a:tailEnd/>
          </a:ln>
        </p:spPr>
      </p:pic>
      <p:pic>
        <p:nvPicPr>
          <p:cNvPr id="4" name="Picture 9" descr="A Dehydrated Deoxy Gif"/>
          <p:cNvPicPr>
            <a:picLocks noChangeAspect="1" noChangeArrowheads="1"/>
          </p:cNvPicPr>
          <p:nvPr/>
        </p:nvPicPr>
        <p:blipFill>
          <a:blip r:embed="rId3">
            <a:clrChange>
              <a:clrFrom>
                <a:srgbClr val="000000"/>
              </a:clrFrom>
              <a:clrTo>
                <a:srgbClr val="000000">
                  <a:alpha val="0"/>
                </a:srgbClr>
              </a:clrTo>
            </a:clrChange>
            <a:lum bright="-6000" contrast="6000"/>
          </a:blip>
          <a:srcRect/>
          <a:stretch>
            <a:fillRect/>
          </a:stretch>
        </p:blipFill>
        <p:spPr bwMode="auto">
          <a:xfrm>
            <a:off x="3276600" y="3429000"/>
            <a:ext cx="2743200" cy="1808163"/>
          </a:xfrm>
          <a:prstGeom prst="rect">
            <a:avLst/>
          </a:prstGeom>
          <a:noFill/>
          <a:ln w="9525">
            <a:noFill/>
            <a:miter lim="800000"/>
            <a:headEnd/>
            <a:tailEnd/>
          </a:ln>
        </p:spPr>
      </p:pic>
      <p:sp>
        <p:nvSpPr>
          <p:cNvPr id="5" name="AutoShape 10"/>
          <p:cNvSpPr>
            <a:spLocks noChangeArrowheads="1"/>
          </p:cNvSpPr>
          <p:nvPr/>
        </p:nvSpPr>
        <p:spPr bwMode="auto">
          <a:xfrm>
            <a:off x="2971800" y="2971800"/>
            <a:ext cx="1447800" cy="1676400"/>
          </a:xfrm>
          <a:prstGeom prst="irregularSeal1">
            <a:avLst/>
          </a:prstGeom>
          <a:noFill/>
          <a:ln w="38100" cmpd="dbl">
            <a:solidFill>
              <a:srgbClr val="CC0099"/>
            </a:solidFill>
            <a:miter lim="800000"/>
            <a:headEnd/>
            <a:tailEnd/>
          </a:ln>
          <a:scene3d>
            <a:camera prst="legacyObliqueTopRight">
              <a:rot lat="20999997" lon="20699998" rev="0"/>
            </a:camera>
            <a:lightRig rig="legacyNormal4" dir="b"/>
          </a:scene3d>
          <a:sp3d extrusionH="887400" prstMaterial="legacyPlastic">
            <a:bevelT w="13500" h="13500" prst="angle"/>
            <a:bevelB w="13500" h="13500" prst="angle"/>
            <a:extrusionClr>
              <a:srgbClr val="CC0099"/>
            </a:extrusionClr>
          </a:sp3d>
        </p:spPr>
        <p:txBody>
          <a:bodyPr wrap="none" anchor="ctr">
            <a:flatTx/>
          </a:bodyPr>
          <a:lstStyle/>
          <a:p>
            <a:endParaRPr lang="ar-SA"/>
          </a:p>
        </p:txBody>
      </p:sp>
      <p:sp>
        <p:nvSpPr>
          <p:cNvPr id="6" name="Rectangle 6"/>
          <p:cNvSpPr>
            <a:spLocks noChangeArrowheads="1"/>
          </p:cNvSpPr>
          <p:nvPr/>
        </p:nvSpPr>
        <p:spPr bwMode="auto">
          <a:xfrm>
            <a:off x="3810000" y="228600"/>
            <a:ext cx="5287716" cy="646331"/>
          </a:xfrm>
          <a:prstGeom prst="rect">
            <a:avLst/>
          </a:prstGeom>
          <a:noFill/>
          <a:ln w="9525">
            <a:noFill/>
            <a:miter lim="800000"/>
            <a:headEnd/>
            <a:tailEnd/>
          </a:ln>
        </p:spPr>
        <p:txBody>
          <a:bodyPr wrap="square" anchor="ctr">
            <a:spAutoFit/>
          </a:bodyPr>
          <a:lstStyle/>
          <a:p>
            <a:pPr algn="l">
              <a:spcBef>
                <a:spcPct val="50000"/>
              </a:spcBef>
            </a:pPr>
            <a:r>
              <a:rPr lang="ar-SA" sz="3600" dirty="0" smtClean="0"/>
              <a:t>رابطة ثنائية </a:t>
            </a:r>
            <a:r>
              <a:rPr lang="ar-SA" sz="3600" dirty="0" err="1" smtClean="0"/>
              <a:t>الأستر</a:t>
            </a:r>
            <a:r>
              <a:rPr lang="ar-SA" sz="3600" dirty="0" smtClean="0"/>
              <a:t> </a:t>
            </a:r>
            <a:endParaRPr lang="en-US" sz="3600" dirty="0"/>
          </a:p>
        </p:txBody>
      </p:sp>
      <p:sp>
        <p:nvSpPr>
          <p:cNvPr id="7" name="WordArt 5"/>
          <p:cNvSpPr>
            <a:spLocks noChangeArrowheads="1" noChangeShapeType="1" noTextEdit="1"/>
          </p:cNvSpPr>
          <p:nvPr/>
        </p:nvSpPr>
        <p:spPr bwMode="auto">
          <a:xfrm rot="21565807">
            <a:off x="1833941" y="865079"/>
            <a:ext cx="5410200" cy="1060450"/>
          </a:xfrm>
          <a:prstGeom prst="rect">
            <a:avLst/>
          </a:prstGeom>
        </p:spPr>
        <p:txBody>
          <a:bodyPr wrap="none" fromWordArt="1">
            <a:prstTxWarp prst="textInflateBottom">
              <a:avLst>
                <a:gd name="adj" fmla="val 68083"/>
              </a:avLst>
            </a:prstTxWarp>
          </a:bodyPr>
          <a:lstStyle/>
          <a:p>
            <a:pPr algn="ctr"/>
            <a:r>
              <a:rPr lang="en-US" sz="3600" kern="10" dirty="0" err="1">
                <a:ln w="9525">
                  <a:solidFill>
                    <a:srgbClr val="FF0000"/>
                  </a:solidFill>
                  <a:round/>
                  <a:headEnd/>
                  <a:tailEnd/>
                </a:ln>
                <a:solidFill>
                  <a:srgbClr val="FF00FF"/>
                </a:solidFill>
                <a:latin typeface="Arial Black"/>
              </a:rPr>
              <a:t>phosphodiester</a:t>
            </a:r>
            <a:endParaRPr lang="ar-SA" sz="3600" kern="10" dirty="0">
              <a:ln w="9525">
                <a:solidFill>
                  <a:srgbClr val="FF0000"/>
                </a:solidFill>
                <a:round/>
                <a:headEnd/>
                <a:tailEnd/>
              </a:ln>
              <a:solidFill>
                <a:srgbClr val="FF00FF"/>
              </a:solidFill>
              <a:latin typeface="Arial Black"/>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ppt_h/2"/>
                                          </p:val>
                                        </p:tav>
                                        <p:tav tm="100000">
                                          <p:val>
                                            <p:strVal val="#ppt_y"/>
                                          </p:val>
                                        </p:tav>
                                      </p:tavLst>
                                    </p:anim>
                                    <p:anim calcmode="lin" valueType="num">
                                      <p:cBhvr>
                                        <p:cTn id="14" dur="500" fill="hold"/>
                                        <p:tgtEl>
                                          <p:spTgt spid="4"/>
                                        </p:tgtEl>
                                        <p:attrNameLst>
                                          <p:attrName>ppt_w</p:attrName>
                                        </p:attrNameLst>
                                      </p:cBhvr>
                                      <p:tavLst>
                                        <p:tav tm="0">
                                          <p:val>
                                            <p:strVal val="#ppt_w"/>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0" fill="hold"/>
                                        <p:tgtEl>
                                          <p:spTgt spid="5"/>
                                        </p:tgtEl>
                                        <p:attrNameLst>
                                          <p:attrName>ppt_w</p:attrName>
                                        </p:attrNameLst>
                                      </p:cBhvr>
                                      <p:tavLst>
                                        <p:tav tm="0" fmla="#ppt_w*sin(2.5*pi*$)">
                                          <p:val>
                                            <p:fltVal val="0"/>
                                          </p:val>
                                        </p:tav>
                                        <p:tav tm="100000">
                                          <p:val>
                                            <p:fltVal val="1"/>
                                          </p:val>
                                        </p:tav>
                                      </p:tavLst>
                                    </p:anim>
                                    <p:anim calcmode="lin" valueType="num">
                                      <p:cBhvr>
                                        <p:cTn id="21" dur="50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22" presetClass="entr" presetSubtype="1" fill="hold" grpId="0" nodeType="afterEffect">
                                  <p:stCondLst>
                                    <p:cond delay="0"/>
                                  </p:stCondLst>
                                  <p:iterate type="lt">
                                    <p:tmPct val="100000"/>
                                  </p:iterate>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up)">
                                      <p:cBhvr>
                                        <p:cTn id="25" dur="75"/>
                                        <p:tgtEl>
                                          <p:spTgt spid="6">
                                            <p:txEl>
                                              <p:pRg st="0" end="0"/>
                                            </p:txEl>
                                          </p:spTgt>
                                        </p:tgtEl>
                                      </p:cBhvr>
                                    </p:animEffect>
                                  </p:childTnLst>
                                </p:cTn>
                              </p:par>
                            </p:childTnLst>
                          </p:cTn>
                        </p:par>
                        <p:par>
                          <p:cTn id="26" fill="hold">
                            <p:stCondLst>
                              <p:cond delay="6275"/>
                            </p:stCondLst>
                            <p:childTnLst>
                              <p:par>
                                <p:cTn id="27" presetID="7"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0" fill="hold"/>
                                        <p:tgtEl>
                                          <p:spTgt spid="7"/>
                                        </p:tgtEl>
                                        <p:attrNameLst>
                                          <p:attrName>ppt_x</p:attrName>
                                        </p:attrNameLst>
                                      </p:cBhvr>
                                      <p:tavLst>
                                        <p:tav tm="0">
                                          <p:val>
                                            <p:strVal val="#ppt_x"/>
                                          </p:val>
                                        </p:tav>
                                        <p:tav tm="100000">
                                          <p:val>
                                            <p:strVal val="#ppt_x"/>
                                          </p:val>
                                        </p:tav>
                                      </p:tavLst>
                                    </p:anim>
                                    <p:anim calcmode="lin" valueType="num">
                                      <p:cBhvr additive="base">
                                        <p:cTn id="30" dur="5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utoUpdateAnimBg="0" advAuto="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8" name="Picture 4" descr="fi4p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alpha val="78000"/>
              </a:srgbClr>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6"/>
          <p:cNvSpPr>
            <a:spLocks noGrp="1" noChangeArrowheads="1"/>
          </p:cNvSpPr>
          <p:nvPr>
            <p:ph type="title"/>
          </p:nvPr>
        </p:nvSpPr>
        <p:spPr>
          <a:xfrm>
            <a:off x="533400" y="152400"/>
            <a:ext cx="8229600" cy="1139825"/>
          </a:xfrm>
        </p:spPr>
        <p:txBody>
          <a:bodyPr>
            <a:noAutofit/>
          </a:bodyPr>
          <a:lstStyle/>
          <a:p>
            <a:pPr eaLnBrk="1" hangingPunct="1">
              <a:defRPr/>
            </a:pPr>
            <a:r>
              <a:rPr lang="ar-SA" sz="4000" dirty="0" err="1" smtClean="0">
                <a:solidFill>
                  <a:srgbClr val="FFFF00"/>
                </a:solidFill>
              </a:rPr>
              <a:t>اوجه</a:t>
            </a:r>
            <a:r>
              <a:rPr lang="ar-SA" sz="4000" dirty="0" smtClean="0">
                <a:solidFill>
                  <a:srgbClr val="FFFF00"/>
                </a:solidFill>
              </a:rPr>
              <a:t> الشبه والاختلاف بين </a:t>
            </a:r>
            <a:br>
              <a:rPr lang="ar-SA" sz="4000" dirty="0" smtClean="0">
                <a:solidFill>
                  <a:srgbClr val="FFFF00"/>
                </a:solidFill>
              </a:rPr>
            </a:br>
            <a:r>
              <a:rPr lang="en-US" dirty="0" smtClean="0">
                <a:solidFill>
                  <a:srgbClr val="FFFF00"/>
                </a:solidFill>
              </a:rPr>
              <a:t>DNA &amp;RNA</a:t>
            </a:r>
            <a:endParaRPr lang="en-US" sz="4000" dirty="0" smtClean="0">
              <a:solidFill>
                <a:srgbClr val="FFFF00"/>
              </a:solidFill>
            </a:endParaRPr>
          </a:p>
        </p:txBody>
      </p:sp>
      <p:graphicFrame>
        <p:nvGraphicFramePr>
          <p:cNvPr id="3" name="Group 54"/>
          <p:cNvGraphicFramePr>
            <a:graphicFrameLocks noGrp="1"/>
          </p:cNvGraphicFramePr>
          <p:nvPr>
            <p:ph idx="1"/>
          </p:nvPr>
        </p:nvGraphicFramePr>
        <p:xfrm>
          <a:off x="152400" y="1600200"/>
          <a:ext cx="8839200" cy="5334000"/>
        </p:xfrm>
        <a:graphic>
          <a:graphicData uri="http://schemas.openxmlformats.org/drawingml/2006/table">
            <a:tbl>
              <a:tblPr rtl="1"/>
              <a:tblGrid>
                <a:gridCol w="2946400"/>
                <a:gridCol w="2946400"/>
                <a:gridCol w="2946400"/>
              </a:tblGrid>
              <a:tr h="450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DNA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RNA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dirty="0" smtClean="0">
                          <a:ln>
                            <a:noFill/>
                          </a:ln>
                          <a:solidFill>
                            <a:srgbClr val="FFFF99"/>
                          </a:solidFill>
                          <a:effectLst>
                            <a:outerShdw blurRad="38100" dist="38100" dir="2700000" algn="tl">
                              <a:srgbClr val="000000"/>
                            </a:outerShdw>
                          </a:effectLst>
                          <a:latin typeface="Verdana" pitchFamily="34" charset="0"/>
                          <a:cs typeface="Arial" charset="0"/>
                        </a:rPr>
                        <a:t>1- مجموعة السكر</a:t>
                      </a:r>
                      <a:endParaRPr kumimoji="0" lang="en-US" sz="2400" b="0" i="0" u="none" strike="noStrike" cap="none" normalizeH="0" baseline="0" dirty="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err="1" smtClean="0">
                          <a:ln>
                            <a:noFill/>
                          </a:ln>
                          <a:solidFill>
                            <a:schemeClr val="bg1"/>
                          </a:solidFill>
                          <a:effectLst/>
                          <a:latin typeface="Verdana" pitchFamily="34" charset="0"/>
                          <a:cs typeface="Arial" charset="0"/>
                        </a:rPr>
                        <a:t>ديؤكسي</a:t>
                      </a:r>
                      <a:r>
                        <a:rPr kumimoji="0" lang="ar-SA" sz="2800" b="0" i="0" u="none" strike="noStrike" cap="none" normalizeH="0" baseline="0" dirty="0" smtClean="0">
                          <a:ln>
                            <a:noFill/>
                          </a:ln>
                          <a:solidFill>
                            <a:schemeClr val="bg1"/>
                          </a:solidFill>
                          <a:effectLst/>
                          <a:latin typeface="Verdana" pitchFamily="34" charset="0"/>
                          <a:cs typeface="Arial" charset="0"/>
                        </a:rPr>
                        <a:t> </a:t>
                      </a:r>
                      <a:r>
                        <a:rPr kumimoji="0" lang="ar-SA" sz="2800" b="0" i="0" u="none" strike="noStrike" cap="none" normalizeH="0" baseline="0" dirty="0" err="1" smtClean="0">
                          <a:ln>
                            <a:noFill/>
                          </a:ln>
                          <a:solidFill>
                            <a:schemeClr val="bg1"/>
                          </a:solidFill>
                          <a:effectLst/>
                          <a:latin typeface="Verdana" pitchFamily="34" charset="0"/>
                          <a:cs typeface="Arial" charset="0"/>
                        </a:rPr>
                        <a:t>رابيوز</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bg1"/>
                          </a:solidFill>
                          <a:effectLst/>
                          <a:latin typeface="Verdana" pitchFamily="34" charset="0"/>
                          <a:cs typeface="Arial" charset="0"/>
                        </a:rPr>
                        <a:t>رايبوز</a:t>
                      </a:r>
                      <a:endParaRPr kumimoji="0" lang="en-US" sz="2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rPr>
                        <a:t>2- قاعدة البيورين</a:t>
                      </a:r>
                      <a:endParaRPr kumimoji="0" lang="en-US"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err="1" smtClean="0">
                          <a:ln>
                            <a:noFill/>
                          </a:ln>
                          <a:solidFill>
                            <a:schemeClr val="bg1"/>
                          </a:solidFill>
                          <a:effectLst/>
                          <a:latin typeface="Verdana" pitchFamily="34" charset="0"/>
                          <a:cs typeface="Arial" charset="0"/>
                        </a:rPr>
                        <a:t>ادنين</a:t>
                      </a:r>
                      <a:r>
                        <a:rPr kumimoji="0" lang="ar-SA" sz="2800" b="0" i="0" u="none" strike="noStrike" cap="none" normalizeH="0" baseline="0" dirty="0" smtClean="0">
                          <a:ln>
                            <a:noFill/>
                          </a:ln>
                          <a:solidFill>
                            <a:schemeClr val="bg1"/>
                          </a:solidFill>
                          <a:effectLst/>
                          <a:latin typeface="Verdana" pitchFamily="34" charset="0"/>
                          <a:cs typeface="Arial" charset="0"/>
                        </a:rPr>
                        <a:t> و </a:t>
                      </a:r>
                      <a:r>
                        <a:rPr kumimoji="0" lang="ar-SA" sz="2800" b="0" i="0" u="none" strike="noStrike" cap="none" normalizeH="0" baseline="0" dirty="0" err="1" smtClean="0">
                          <a:ln>
                            <a:noFill/>
                          </a:ln>
                          <a:solidFill>
                            <a:schemeClr val="bg1"/>
                          </a:solidFill>
                          <a:effectLst/>
                          <a:latin typeface="Verdana" pitchFamily="34" charset="0"/>
                          <a:cs typeface="Arial" charset="0"/>
                        </a:rPr>
                        <a:t>جوانين</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err="1" smtClean="0">
                          <a:ln>
                            <a:noFill/>
                          </a:ln>
                          <a:solidFill>
                            <a:schemeClr val="bg1"/>
                          </a:solidFill>
                          <a:effectLst/>
                          <a:latin typeface="Verdana" pitchFamily="34" charset="0"/>
                          <a:cs typeface="Arial" charset="0"/>
                        </a:rPr>
                        <a:t>ادنين</a:t>
                      </a:r>
                      <a:r>
                        <a:rPr kumimoji="0" lang="ar-SA" sz="2800" b="0" i="0" u="none" strike="noStrike" cap="none" normalizeH="0" baseline="0" dirty="0" smtClean="0">
                          <a:ln>
                            <a:noFill/>
                          </a:ln>
                          <a:solidFill>
                            <a:schemeClr val="bg1"/>
                          </a:solidFill>
                          <a:effectLst/>
                          <a:latin typeface="Verdana" pitchFamily="34" charset="0"/>
                          <a:cs typeface="Arial" charset="0"/>
                        </a:rPr>
                        <a:t> و </a:t>
                      </a:r>
                      <a:r>
                        <a:rPr kumimoji="0" lang="ar-SA" sz="2800" b="0" i="0" u="none" strike="noStrike" cap="none" normalizeH="0" baseline="0" dirty="0" err="1" smtClean="0">
                          <a:ln>
                            <a:noFill/>
                          </a:ln>
                          <a:solidFill>
                            <a:schemeClr val="bg1"/>
                          </a:solidFill>
                          <a:effectLst/>
                          <a:latin typeface="Verdana" pitchFamily="34" charset="0"/>
                          <a:cs typeface="Arial" charset="0"/>
                        </a:rPr>
                        <a:t>جوانين</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rPr>
                        <a:t>3-قاعدة البيريميدين</a:t>
                      </a:r>
                      <a:endParaRPr kumimoji="0" lang="en-US"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ar-SA" sz="2800" b="0" i="0" u="none" strike="noStrike" cap="none" normalizeH="0" baseline="0" dirty="0" err="1" smtClean="0">
                          <a:ln>
                            <a:noFill/>
                          </a:ln>
                          <a:solidFill>
                            <a:schemeClr val="bg1"/>
                          </a:solidFill>
                          <a:effectLst/>
                          <a:latin typeface="Verdana" pitchFamily="34" charset="0"/>
                          <a:cs typeface="Arial" charset="0"/>
                        </a:rPr>
                        <a:t>ثيامين</a:t>
                      </a:r>
                      <a:r>
                        <a:rPr kumimoji="0" lang="ar-SA" sz="2800" b="0" i="0" u="none" strike="noStrike" cap="none" normalizeH="0" baseline="0" dirty="0" smtClean="0">
                          <a:ln>
                            <a:noFill/>
                          </a:ln>
                          <a:solidFill>
                            <a:schemeClr val="bg1"/>
                          </a:solidFill>
                          <a:effectLst/>
                          <a:latin typeface="Verdana" pitchFamily="34" charset="0"/>
                          <a:cs typeface="Arial" charset="0"/>
                        </a:rPr>
                        <a:t> و </a:t>
                      </a:r>
                      <a:r>
                        <a:rPr kumimoji="0" lang="ar-SA" sz="2800" b="0" i="0" u="none" strike="noStrike" cap="none" normalizeH="0" baseline="0" dirty="0" err="1" smtClean="0">
                          <a:ln>
                            <a:noFill/>
                          </a:ln>
                          <a:solidFill>
                            <a:schemeClr val="bg1"/>
                          </a:solidFill>
                          <a:effectLst/>
                          <a:latin typeface="Verdana" pitchFamily="34" charset="0"/>
                          <a:cs typeface="Arial" charset="0"/>
                        </a:rPr>
                        <a:t>سيتوسين</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err="1" smtClean="0">
                          <a:ln>
                            <a:noFill/>
                          </a:ln>
                          <a:solidFill>
                            <a:schemeClr val="bg1"/>
                          </a:solidFill>
                          <a:effectLst/>
                          <a:latin typeface="Verdana" pitchFamily="34" charset="0"/>
                          <a:cs typeface="Arial" charset="0"/>
                        </a:rPr>
                        <a:t>يوراسسيل</a:t>
                      </a:r>
                      <a:r>
                        <a:rPr kumimoji="0" lang="ar-SA" sz="2800" b="0" i="0" u="none" strike="noStrike" cap="none" normalizeH="0" baseline="0" dirty="0" smtClean="0">
                          <a:ln>
                            <a:noFill/>
                          </a:ln>
                          <a:solidFill>
                            <a:schemeClr val="bg1"/>
                          </a:solidFill>
                          <a:effectLst/>
                          <a:latin typeface="Verdana" pitchFamily="34" charset="0"/>
                          <a:cs typeface="Arial" charset="0"/>
                        </a:rPr>
                        <a:t> و </a:t>
                      </a:r>
                      <a:r>
                        <a:rPr kumimoji="0" lang="ar-SA" sz="2800" b="0" i="0" u="none" strike="noStrike" cap="none" normalizeH="0" baseline="0" dirty="0" err="1" smtClean="0">
                          <a:ln>
                            <a:noFill/>
                          </a:ln>
                          <a:solidFill>
                            <a:schemeClr val="bg1"/>
                          </a:solidFill>
                          <a:effectLst/>
                          <a:latin typeface="Verdana" pitchFamily="34" charset="0"/>
                          <a:cs typeface="Arial" charset="0"/>
                        </a:rPr>
                        <a:t>سايتوسين</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rPr>
                        <a:t>4- مجموعة الفوسفات</a:t>
                      </a:r>
                      <a:endParaRPr kumimoji="0" lang="en-US"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bg1"/>
                          </a:solidFill>
                          <a:effectLst/>
                          <a:latin typeface="Verdana" pitchFamily="34" charset="0"/>
                          <a:cs typeface="Arial" charset="0"/>
                        </a:rPr>
                        <a:t>موجودة</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bg1"/>
                          </a:solidFill>
                          <a:effectLst/>
                          <a:latin typeface="Verdana" pitchFamily="34" charset="0"/>
                          <a:cs typeface="Arial" charset="0"/>
                        </a:rPr>
                        <a:t>موجودة</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rPr>
                        <a:t>5- مكان الوجود</a:t>
                      </a:r>
                      <a:endParaRPr kumimoji="0" lang="en-US"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bg1"/>
                          </a:solidFill>
                          <a:effectLst/>
                          <a:latin typeface="Verdana" pitchFamily="34" charset="0"/>
                          <a:cs typeface="Arial" charset="0"/>
                        </a:rPr>
                        <a:t>في النواة</a:t>
                      </a:r>
                      <a:endParaRPr kumimoji="0" lang="en-US" sz="2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bg1"/>
                          </a:solidFill>
                          <a:effectLst/>
                          <a:latin typeface="Verdana" pitchFamily="34" charset="0"/>
                          <a:cs typeface="Arial" charset="0"/>
                        </a:rPr>
                        <a:t>في النواة</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rPr>
                        <a:t>6- التركيب الحلزوني المزدوج </a:t>
                      </a:r>
                      <a:endParaRPr kumimoji="0" lang="en-US"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bg1"/>
                          </a:solidFill>
                          <a:effectLst/>
                          <a:latin typeface="Verdana" pitchFamily="34" charset="0"/>
                          <a:cs typeface="Arial" charset="0"/>
                        </a:rPr>
                        <a:t>موجود</a:t>
                      </a:r>
                      <a:endParaRPr kumimoji="0" lang="en-US" sz="2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bg1"/>
                          </a:solidFill>
                          <a:effectLst/>
                          <a:latin typeface="Verdana" pitchFamily="34" charset="0"/>
                          <a:cs typeface="Arial" charset="0"/>
                        </a:rPr>
                        <a:t>غير موجود</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rPr>
                        <a:t>7- الوظيفه</a:t>
                      </a:r>
                      <a:endParaRPr kumimoji="0" lang="en-US"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bg1"/>
                          </a:solidFill>
                          <a:effectLst/>
                          <a:latin typeface="Verdana" pitchFamily="34" charset="0"/>
                          <a:cs typeface="Arial" charset="0"/>
                        </a:rPr>
                        <a:t>حمل وحفظ المعلومات الوراثيه</a:t>
                      </a:r>
                      <a:endParaRPr kumimoji="0" lang="en-US" sz="2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bg1"/>
                          </a:solidFill>
                          <a:effectLst/>
                          <a:latin typeface="Verdana" pitchFamily="34" charset="0"/>
                          <a:cs typeface="Arial" charset="0"/>
                        </a:rPr>
                        <a:t>تصنيع البروتين</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rPr>
                        <a:t>8- الانواع</a:t>
                      </a:r>
                      <a:endParaRPr kumimoji="0" lang="en-US" sz="2400" b="0" i="0" u="none" strike="noStrike" cap="none" normalizeH="0" baseline="0" smtClean="0">
                        <a:ln>
                          <a:noFill/>
                        </a:ln>
                        <a:solidFill>
                          <a:srgbClr val="FFFF99"/>
                        </a:solidFill>
                        <a:effectLst>
                          <a:outerShdw blurRad="38100" dist="38100" dir="2700000" algn="tl">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bg1"/>
                          </a:solidFill>
                          <a:effectLst/>
                          <a:latin typeface="Verdana" pitchFamily="34" charset="0"/>
                          <a:cs typeface="Arial" charset="0"/>
                        </a:rPr>
                        <a:t>نوع واحد</a:t>
                      </a:r>
                      <a:endParaRPr kumimoji="0" lang="en-US" sz="2800" b="0" i="0" u="none" strike="noStrike" cap="none" normalizeH="0" baseline="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err="1" smtClean="0">
                          <a:ln>
                            <a:noFill/>
                          </a:ln>
                          <a:solidFill>
                            <a:schemeClr val="bg1"/>
                          </a:solidFill>
                          <a:effectLst/>
                          <a:latin typeface="Verdana" pitchFamily="34" charset="0"/>
                          <a:cs typeface="Arial" charset="0"/>
                        </a:rPr>
                        <a:t>ثلاثه</a:t>
                      </a:r>
                      <a:r>
                        <a:rPr kumimoji="0" lang="ar-SA" sz="2800" b="0" i="0" u="none" strike="noStrike" cap="none" normalizeH="0" baseline="0" dirty="0" smtClean="0">
                          <a:ln>
                            <a:noFill/>
                          </a:ln>
                          <a:solidFill>
                            <a:schemeClr val="bg1"/>
                          </a:solidFill>
                          <a:effectLst/>
                          <a:latin typeface="Verdana" pitchFamily="34" charset="0"/>
                          <a:cs typeface="Arial" charset="0"/>
                        </a:rPr>
                        <a:t> </a:t>
                      </a:r>
                      <a:r>
                        <a:rPr kumimoji="0" lang="ar-SA" sz="2800" b="0" i="0" u="none" strike="noStrike" cap="none" normalizeH="0" baseline="0" dirty="0" err="1" smtClean="0">
                          <a:ln>
                            <a:noFill/>
                          </a:ln>
                          <a:solidFill>
                            <a:schemeClr val="bg1"/>
                          </a:solidFill>
                          <a:effectLst/>
                          <a:latin typeface="Verdana" pitchFamily="34" charset="0"/>
                          <a:cs typeface="Arial" charset="0"/>
                        </a:rPr>
                        <a:t>انواع</a:t>
                      </a:r>
                      <a:endParaRPr kumimoji="0" lang="en-US" sz="2800" b="0" i="0" u="none" strike="noStrike" cap="none" normalizeH="0" baseline="0" dirty="0" smtClean="0">
                        <a:ln>
                          <a:noFill/>
                        </a:ln>
                        <a:solidFill>
                          <a:schemeClr val="bg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457200" y="277813"/>
            <a:ext cx="8229600" cy="1139825"/>
          </a:xfrm>
        </p:spPr>
        <p:txBody>
          <a:bodyPr anchorCtr="0"/>
          <a:lstStyle/>
          <a:p>
            <a:pPr eaLnBrk="1" hangingPunct="1">
              <a:defRPr/>
            </a:pPr>
            <a:r>
              <a:rPr lang="ar-SA" dirty="0" smtClean="0">
                <a:solidFill>
                  <a:srgbClr val="FFFF00"/>
                </a:solidFill>
              </a:rPr>
              <a:t>أهمية الأحماض النووية من الناحية البيولوجية </a:t>
            </a:r>
            <a:endParaRPr lang="en-US" dirty="0" smtClean="0">
              <a:solidFill>
                <a:srgbClr val="FFFF00"/>
              </a:solidFill>
            </a:endParaRPr>
          </a:p>
        </p:txBody>
      </p:sp>
      <p:sp>
        <p:nvSpPr>
          <p:cNvPr id="3" name="Rectangle 3"/>
          <p:cNvSpPr txBox="1">
            <a:spLocks noChangeArrowheads="1"/>
          </p:cNvSpPr>
          <p:nvPr/>
        </p:nvSpPr>
        <p:spPr>
          <a:xfrm>
            <a:off x="457200" y="1600200"/>
            <a:ext cx="8458200" cy="4530725"/>
          </a:xfrm>
          <a:prstGeom prst="rect">
            <a:avLst/>
          </a:prstGeom>
        </p:spPr>
        <p:txBody>
          <a:bodyPr vert="horz" lIns="91440" tIns="45720" rIns="91440" bIns="45720" rtlCol="1">
            <a:no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600" b="0" i="0" u="none" strike="noStrike" kern="1200" cap="none" spc="0" normalizeH="0" baseline="0" noProof="0" dirty="0" smtClean="0">
                <a:ln>
                  <a:noFill/>
                </a:ln>
                <a:effectLst/>
                <a:uLnTx/>
                <a:uFillTx/>
                <a:latin typeface="+mn-lt"/>
                <a:ea typeface="+mn-ea"/>
                <a:cs typeface="+mn-cs"/>
              </a:rPr>
              <a:t>الجينات التي تحمل المعلومات الوراثية تكون </a:t>
            </a:r>
            <a:r>
              <a:rPr kumimoji="0" lang="en-US" sz="3600" b="0" i="0" u="none" strike="noStrike" kern="1200" cap="none" spc="0" normalizeH="0" baseline="0" noProof="0" dirty="0" smtClean="0">
                <a:ln>
                  <a:noFill/>
                </a:ln>
                <a:effectLst/>
                <a:uLnTx/>
                <a:uFillTx/>
                <a:latin typeface="+mn-lt"/>
                <a:ea typeface="+mn-ea"/>
                <a:cs typeface="+mn-cs"/>
              </a:rPr>
              <a:t>DNA</a:t>
            </a:r>
            <a:r>
              <a:rPr kumimoji="0" lang="ar-SA" sz="3600" b="0" i="0" u="none" strike="noStrike" kern="1200" cap="none" spc="0" normalizeH="0" baseline="0" noProof="0" dirty="0" smtClean="0">
                <a:ln>
                  <a:noFill/>
                </a:ln>
                <a:effectLst/>
                <a:uLnTx/>
                <a:uFillTx/>
                <a:latin typeface="+mn-lt"/>
                <a:ea typeface="+mn-ea"/>
                <a:cs typeface="+mn-cs"/>
              </a:rPr>
              <a:t> في طبيعتها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600" b="0" i="0" u="none" strike="noStrike" kern="1200" cap="none" spc="0" normalizeH="0" baseline="0" noProof="0" dirty="0" smtClean="0">
                <a:ln>
                  <a:noFill/>
                </a:ln>
                <a:effectLst/>
                <a:uLnTx/>
                <a:uFillTx/>
                <a:latin typeface="+mn-lt"/>
                <a:ea typeface="+mn-ea"/>
                <a:cs typeface="+mn-cs"/>
              </a:rPr>
              <a:t>تصنيع البروتين يتطلب الثلاثة </a:t>
            </a:r>
            <a:r>
              <a:rPr kumimoji="0" lang="ar-SA" sz="3600" b="0" i="0" u="none" strike="noStrike" kern="1200" cap="none" spc="0" normalizeH="0" baseline="0" noProof="0" dirty="0" err="1" smtClean="0">
                <a:ln>
                  <a:noFill/>
                </a:ln>
                <a:effectLst/>
                <a:uLnTx/>
                <a:uFillTx/>
                <a:latin typeface="+mn-lt"/>
                <a:ea typeface="+mn-ea"/>
                <a:cs typeface="+mn-cs"/>
              </a:rPr>
              <a:t>انواع</a:t>
            </a:r>
            <a:r>
              <a:rPr kumimoji="0" lang="ar-SA" sz="3600" b="0" i="0" u="none" strike="noStrike" kern="1200" cap="none" spc="0" normalizeH="0" baseline="0" noProof="0" dirty="0" smtClean="0">
                <a:ln>
                  <a:noFill/>
                </a:ln>
                <a:effectLst/>
                <a:uLnTx/>
                <a:uFillTx/>
                <a:latin typeface="+mn-lt"/>
                <a:ea typeface="+mn-ea"/>
                <a:cs typeface="+mn-cs"/>
              </a:rPr>
              <a:t> من </a:t>
            </a:r>
            <a:r>
              <a:rPr kumimoji="0" lang="ar-SA" sz="3600" b="0" i="0" u="none" strike="noStrike" kern="1200" cap="none" spc="0" normalizeH="0" baseline="0" noProof="0" dirty="0" err="1" smtClean="0">
                <a:ln>
                  <a:noFill/>
                </a:ln>
                <a:effectLst/>
                <a:uLnTx/>
                <a:uFillTx/>
                <a:latin typeface="+mn-lt"/>
                <a:ea typeface="+mn-ea"/>
                <a:cs typeface="+mn-cs"/>
              </a:rPr>
              <a:t>ال</a:t>
            </a:r>
            <a:r>
              <a:rPr kumimoji="0" lang="en-US" sz="3600" b="0" i="0" u="none" strike="noStrike" kern="1200" cap="none" spc="0" normalizeH="0" baseline="0" noProof="0" dirty="0" smtClean="0">
                <a:ln>
                  <a:noFill/>
                </a:ln>
                <a:effectLst/>
                <a:uLnTx/>
                <a:uFillTx/>
                <a:latin typeface="+mn-lt"/>
                <a:ea typeface="+mn-ea"/>
                <a:cs typeface="+mn-cs"/>
              </a:rPr>
              <a:t>RNA </a:t>
            </a:r>
            <a:r>
              <a:rPr kumimoji="0" lang="ar-SA" sz="3600" b="0" i="0" u="none" strike="noStrike" kern="1200" cap="none" spc="0" normalizeH="0" baseline="0" noProof="0" dirty="0" smtClean="0">
                <a:ln>
                  <a:noFill/>
                </a:ln>
                <a:effectLst/>
                <a:uLnTx/>
                <a:uFillTx/>
                <a:latin typeface="+mn-lt"/>
                <a:ea typeface="+mn-ea"/>
                <a:cs typeface="+mn-cs"/>
              </a:rPr>
              <a:t> حيث </a:t>
            </a:r>
            <a:r>
              <a:rPr kumimoji="0" lang="ar-SA" sz="3600" b="0" i="0" u="none" strike="noStrike" kern="1200" cap="none" spc="0" normalizeH="0" baseline="0" noProof="0" dirty="0" err="1" smtClean="0">
                <a:ln>
                  <a:noFill/>
                </a:ln>
                <a:effectLst/>
                <a:uLnTx/>
                <a:uFillTx/>
                <a:latin typeface="+mn-lt"/>
                <a:ea typeface="+mn-ea"/>
                <a:cs typeface="+mn-cs"/>
              </a:rPr>
              <a:t>ان</a:t>
            </a:r>
            <a:r>
              <a:rPr kumimoji="0" lang="ar-SA" sz="3600" b="0" i="0" u="none" strike="noStrike" kern="1200" cap="none" spc="0" normalizeH="0" baseline="0" noProof="0" dirty="0" smtClean="0">
                <a:ln>
                  <a:noFill/>
                </a:ln>
                <a:effectLst/>
                <a:uLnTx/>
                <a:uFillTx/>
                <a:latin typeface="+mn-lt"/>
                <a:ea typeface="+mn-ea"/>
                <a:cs typeface="+mn-cs"/>
              </a:rPr>
              <a:t> </a:t>
            </a:r>
            <a:r>
              <a:rPr kumimoji="0" lang="ar-SA" sz="3600" b="0" i="0" u="none" strike="noStrike" kern="1200" cap="none" spc="0" normalizeH="0" baseline="0" noProof="0" dirty="0" err="1" smtClean="0">
                <a:ln>
                  <a:noFill/>
                </a:ln>
                <a:effectLst/>
                <a:uLnTx/>
                <a:uFillTx/>
                <a:latin typeface="+mn-lt"/>
                <a:ea typeface="+mn-ea"/>
                <a:cs typeface="+mn-cs"/>
              </a:rPr>
              <a:t>الرايبوسوم</a:t>
            </a:r>
            <a:r>
              <a:rPr kumimoji="0" lang="ar-SA" sz="3600" b="0" i="0" u="none" strike="noStrike" kern="1200" cap="none" spc="0" normalizeH="0" baseline="0" noProof="0" dirty="0" smtClean="0">
                <a:ln>
                  <a:noFill/>
                </a:ln>
                <a:effectLst/>
                <a:uLnTx/>
                <a:uFillTx/>
                <a:latin typeface="+mn-lt"/>
                <a:ea typeface="+mn-ea"/>
                <a:cs typeface="+mn-cs"/>
              </a:rPr>
              <a:t> </a:t>
            </a:r>
            <a:r>
              <a:rPr kumimoji="0" lang="en-US" sz="3600" b="0" i="0" u="none" strike="noStrike" kern="1200" cap="none" spc="0" normalizeH="0" baseline="0" noProof="0" dirty="0" err="1" smtClean="0">
                <a:ln>
                  <a:noFill/>
                </a:ln>
                <a:effectLst/>
                <a:uLnTx/>
                <a:uFillTx/>
                <a:latin typeface="+mn-lt"/>
                <a:ea typeface="+mn-ea"/>
                <a:cs typeface="+mn-cs"/>
              </a:rPr>
              <a:t>rRNA</a:t>
            </a:r>
            <a:r>
              <a:rPr kumimoji="0" lang="ar-SA" sz="3600" b="0" i="0" u="none" strike="noStrike" kern="1200" cap="none" spc="0" normalizeH="0" baseline="0" noProof="0" dirty="0" smtClean="0">
                <a:ln>
                  <a:noFill/>
                </a:ln>
                <a:effectLst/>
                <a:uLnTx/>
                <a:uFillTx/>
                <a:latin typeface="+mn-lt"/>
                <a:ea typeface="+mn-ea"/>
                <a:cs typeface="+mn-cs"/>
              </a:rPr>
              <a:t>   هو مكان تصنيع البروتين وال </a:t>
            </a:r>
            <a:r>
              <a:rPr kumimoji="0" lang="en-US" sz="3600" b="0" i="0" u="none" strike="noStrike" kern="1200" cap="none" spc="0" normalizeH="0" baseline="0" noProof="0" dirty="0" err="1" smtClean="0">
                <a:ln>
                  <a:noFill/>
                </a:ln>
                <a:effectLst/>
                <a:uLnTx/>
                <a:uFillTx/>
                <a:latin typeface="+mn-lt"/>
                <a:ea typeface="+mn-ea"/>
                <a:cs typeface="+mn-cs"/>
              </a:rPr>
              <a:t>tRNA</a:t>
            </a:r>
            <a:r>
              <a:rPr kumimoji="0" lang="ar-SA" sz="3600" b="0" i="0" u="none" strike="noStrike" kern="1200" cap="none" spc="0" normalizeH="0" baseline="0" noProof="0" dirty="0" smtClean="0">
                <a:ln>
                  <a:noFill/>
                </a:ln>
                <a:effectLst/>
                <a:uLnTx/>
                <a:uFillTx/>
                <a:latin typeface="+mn-lt"/>
                <a:ea typeface="+mn-ea"/>
                <a:cs typeface="+mn-cs"/>
              </a:rPr>
              <a:t>  </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600" b="0" i="0" u="none" strike="noStrike" kern="1200" cap="none" spc="0" normalizeH="0" baseline="0" noProof="0" dirty="0" smtClean="0">
                <a:ln>
                  <a:noFill/>
                </a:ln>
                <a:effectLst/>
                <a:uLnTx/>
                <a:uFillTx/>
                <a:latin typeface="+mn-lt"/>
                <a:ea typeface="+mn-ea"/>
                <a:cs typeface="+mn-cs"/>
              </a:rPr>
              <a:t>هو الذي يحمل </a:t>
            </a:r>
            <a:r>
              <a:rPr kumimoji="0" lang="ar-SA" sz="3600" b="0" i="0" u="none" strike="noStrike" kern="1200" cap="none" spc="0" normalizeH="0" baseline="0" noProof="0" dirty="0" err="1" smtClean="0">
                <a:ln>
                  <a:noFill/>
                </a:ln>
                <a:effectLst/>
                <a:uLnTx/>
                <a:uFillTx/>
                <a:latin typeface="+mn-lt"/>
                <a:ea typeface="+mn-ea"/>
                <a:cs typeface="+mn-cs"/>
              </a:rPr>
              <a:t>الاحماض</a:t>
            </a:r>
            <a:r>
              <a:rPr kumimoji="0" lang="ar-SA" sz="3600" b="0" i="0" u="none" strike="noStrike" kern="1200" cap="none" spc="0" normalizeH="0" baseline="0" noProof="0" dirty="0" smtClean="0">
                <a:ln>
                  <a:noFill/>
                </a:ln>
                <a:effectLst/>
                <a:uLnTx/>
                <a:uFillTx/>
                <a:latin typeface="+mn-lt"/>
                <a:ea typeface="+mn-ea"/>
                <a:cs typeface="+mn-cs"/>
              </a:rPr>
              <a:t> </a:t>
            </a:r>
            <a:r>
              <a:rPr kumimoji="0" lang="ar-SA" sz="3600" b="0" i="0" u="none" strike="noStrike" kern="1200" cap="none" spc="0" normalizeH="0" baseline="0" noProof="0" dirty="0" err="1" smtClean="0">
                <a:ln>
                  <a:noFill/>
                </a:ln>
                <a:effectLst/>
                <a:uLnTx/>
                <a:uFillTx/>
                <a:latin typeface="+mn-lt"/>
                <a:ea typeface="+mn-ea"/>
                <a:cs typeface="+mn-cs"/>
              </a:rPr>
              <a:t>النوويه</a:t>
            </a:r>
            <a:r>
              <a:rPr kumimoji="0" lang="ar-SA" sz="3600" b="0" i="0" u="none" strike="noStrike" kern="1200" cap="none" spc="0" normalizeH="0" baseline="0" noProof="0" dirty="0" smtClean="0">
                <a:ln>
                  <a:noFill/>
                </a:ln>
                <a:effectLst/>
                <a:uLnTx/>
                <a:uFillTx/>
                <a:latin typeface="+mn-lt"/>
                <a:ea typeface="+mn-ea"/>
                <a:cs typeface="+mn-cs"/>
              </a:rPr>
              <a:t> التي يصنع منها البروتين بينما يحمل </a:t>
            </a:r>
            <a:r>
              <a:rPr kumimoji="0" lang="ar-SA" sz="3600" b="0" i="0" u="none" strike="noStrike" kern="1200" cap="none" spc="0" normalizeH="0" baseline="0" noProof="0" dirty="0" err="1" smtClean="0">
                <a:ln>
                  <a:noFill/>
                </a:ln>
                <a:effectLst/>
                <a:uLnTx/>
                <a:uFillTx/>
                <a:latin typeface="+mn-lt"/>
                <a:ea typeface="+mn-ea"/>
                <a:cs typeface="+mn-cs"/>
              </a:rPr>
              <a:t>ال</a:t>
            </a:r>
            <a:r>
              <a:rPr kumimoji="0" lang="ar-SA" sz="3600" b="0" i="0" u="none" strike="noStrike" kern="1200" cap="none" spc="0" normalizeH="0" baseline="0" noProof="0" dirty="0" smtClean="0">
                <a:ln>
                  <a:noFill/>
                </a:ln>
                <a:effectLst/>
                <a:uLnTx/>
                <a:uFillTx/>
                <a:latin typeface="+mn-lt"/>
                <a:ea typeface="+mn-ea"/>
                <a:cs typeface="+mn-cs"/>
              </a:rPr>
              <a:t> </a:t>
            </a:r>
            <a:r>
              <a:rPr kumimoji="0" lang="en-US" sz="3600" b="0" i="0" u="none" strike="noStrike" kern="1200" cap="none" spc="0" normalizeH="0" baseline="0" noProof="0" dirty="0" smtClean="0">
                <a:ln>
                  <a:noFill/>
                </a:ln>
                <a:effectLst/>
                <a:uLnTx/>
                <a:uFillTx/>
                <a:latin typeface="+mn-lt"/>
                <a:ea typeface="+mn-ea"/>
                <a:cs typeface="+mn-cs"/>
              </a:rPr>
              <a:t>mRNA</a:t>
            </a:r>
            <a:r>
              <a:rPr kumimoji="0" lang="ar-SA" sz="3600" b="0" i="0" u="none" strike="noStrike" kern="1200" cap="none" spc="0" normalizeH="0" baseline="0" noProof="0" dirty="0" smtClean="0">
                <a:ln>
                  <a:noFill/>
                </a:ln>
                <a:effectLst/>
                <a:uLnTx/>
                <a:uFillTx/>
                <a:latin typeface="+mn-lt"/>
                <a:ea typeface="+mn-ea"/>
                <a:cs typeface="+mn-cs"/>
              </a:rPr>
              <a:t>  المعلومات التي تحدد نوع البروتين المصنع</a:t>
            </a:r>
            <a:endParaRPr kumimoji="0" lang="en-US" sz="36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spd="slow">
    <p:strip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4" name="Picture 3" descr="bio_ch12_6220"/>
          <p:cNvPicPr>
            <a:picLocks noChangeAspect="1" noChangeArrowheads="1"/>
          </p:cNvPicPr>
          <p:nvPr/>
        </p:nvPicPr>
        <p:blipFill>
          <a:blip r:embed="rId3"/>
          <a:srcRect/>
          <a:stretch>
            <a:fillRect/>
          </a:stretch>
        </p:blipFill>
        <p:spPr bwMode="auto">
          <a:xfrm>
            <a:off x="228600" y="1600200"/>
            <a:ext cx="8569325" cy="5068888"/>
          </a:xfrm>
          <a:prstGeom prst="rect">
            <a:avLst/>
          </a:prstGeom>
          <a:noFill/>
          <a:ln w="9525">
            <a:noFill/>
            <a:miter lim="800000"/>
            <a:headEnd/>
            <a:tailEnd/>
          </a:ln>
        </p:spPr>
      </p:pic>
      <p:sp>
        <p:nvSpPr>
          <p:cNvPr id="5" name="Text Box 4"/>
          <p:cNvSpPr txBox="1">
            <a:spLocks noChangeArrowheads="1"/>
          </p:cNvSpPr>
          <p:nvPr/>
        </p:nvSpPr>
        <p:spPr bwMode="auto">
          <a:xfrm>
            <a:off x="152400" y="990600"/>
            <a:ext cx="2644775" cy="519112"/>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CC0066"/>
                </a:solidFill>
              </a:rPr>
              <a:t>Chromosome</a:t>
            </a:r>
          </a:p>
        </p:txBody>
      </p:sp>
      <p:sp>
        <p:nvSpPr>
          <p:cNvPr id="6" name="Text Box 7"/>
          <p:cNvSpPr txBox="1">
            <a:spLocks noChangeArrowheads="1"/>
          </p:cNvSpPr>
          <p:nvPr/>
        </p:nvSpPr>
        <p:spPr bwMode="auto">
          <a:xfrm>
            <a:off x="3505200" y="990600"/>
            <a:ext cx="2930525" cy="519113"/>
          </a:xfrm>
          <a:prstGeom prst="rect">
            <a:avLst/>
          </a:prstGeom>
          <a:noFill/>
          <a:ln w="9525">
            <a:noFill/>
            <a:miter lim="800000"/>
            <a:headEnd/>
            <a:tailEnd/>
          </a:ln>
        </p:spPr>
        <p:txBody>
          <a:bodyPr>
            <a:spAutoFit/>
          </a:bodyPr>
          <a:lstStyle/>
          <a:p>
            <a:pPr algn="ctr" eaLnBrk="0" hangingPunct="0">
              <a:spcBef>
                <a:spcPct val="50000"/>
              </a:spcBef>
            </a:pPr>
            <a:r>
              <a:rPr lang="en-US" sz="2800" b="1" dirty="0" err="1">
                <a:solidFill>
                  <a:schemeClr val="accent2"/>
                </a:solidFill>
              </a:rPr>
              <a:t>Nucleosome</a:t>
            </a:r>
            <a:endParaRPr lang="en-US" sz="2800" b="1" dirty="0">
              <a:solidFill>
                <a:schemeClr val="accent2"/>
              </a:solidFill>
            </a:endParaRPr>
          </a:p>
        </p:txBody>
      </p:sp>
      <p:sp>
        <p:nvSpPr>
          <p:cNvPr id="7" name="Text Box 9"/>
          <p:cNvSpPr txBox="1">
            <a:spLocks noChangeArrowheads="1"/>
          </p:cNvSpPr>
          <p:nvPr/>
        </p:nvSpPr>
        <p:spPr bwMode="auto">
          <a:xfrm>
            <a:off x="7010400" y="152400"/>
            <a:ext cx="1447800" cy="1815882"/>
          </a:xfrm>
          <a:prstGeom prst="rect">
            <a:avLst/>
          </a:prstGeom>
          <a:noFill/>
          <a:ln w="9525">
            <a:noFill/>
            <a:miter lim="800000"/>
            <a:headEnd/>
            <a:tailEnd/>
          </a:ln>
        </p:spPr>
        <p:txBody>
          <a:bodyPr wrap="square">
            <a:spAutoFit/>
          </a:bodyPr>
          <a:lstStyle/>
          <a:p>
            <a:pPr eaLnBrk="0" hangingPunct="0">
              <a:spcBef>
                <a:spcPct val="50000"/>
              </a:spcBef>
            </a:pPr>
            <a:r>
              <a:rPr lang="en-US" sz="2800" b="1" dirty="0"/>
              <a:t>DNA</a:t>
            </a:r>
          </a:p>
          <a:p>
            <a:pPr eaLnBrk="0" hangingPunct="0">
              <a:spcBef>
                <a:spcPct val="50000"/>
              </a:spcBef>
            </a:pPr>
            <a:r>
              <a:rPr lang="en-US" sz="2800" b="1" dirty="0"/>
              <a:t>double</a:t>
            </a:r>
          </a:p>
          <a:p>
            <a:pPr eaLnBrk="0" hangingPunct="0">
              <a:spcBef>
                <a:spcPct val="50000"/>
              </a:spcBef>
            </a:pPr>
            <a:r>
              <a:rPr lang="en-US" sz="2800" b="1" dirty="0"/>
              <a:t>helix</a:t>
            </a:r>
            <a:endParaRPr lang="en-US" sz="1600" b="1" dirty="0"/>
          </a:p>
        </p:txBody>
      </p:sp>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457200" y="277813"/>
            <a:ext cx="8229600" cy="1139825"/>
          </a:xfrm>
        </p:spPr>
        <p:txBody>
          <a:bodyPr anchorCtr="0">
            <a:normAutofit fontScale="90000"/>
          </a:bodyPr>
          <a:lstStyle/>
          <a:p>
            <a:pPr eaLnBrk="1" hangingPunct="1">
              <a:defRPr/>
            </a:pPr>
            <a:r>
              <a:rPr lang="ar-IQ" dirty="0" smtClean="0"/>
              <a:t> </a:t>
            </a:r>
            <a:r>
              <a:rPr lang="ar-IQ" dirty="0" smtClean="0">
                <a:solidFill>
                  <a:srgbClr val="FFFF00"/>
                </a:solidFill>
              </a:rPr>
              <a:t>تضاعف </a:t>
            </a:r>
            <a:r>
              <a:rPr lang="ar-SA" dirty="0" smtClean="0">
                <a:solidFill>
                  <a:srgbClr val="FFFF00"/>
                </a:solidFill>
              </a:rPr>
              <a:t>الحمض النووي </a:t>
            </a:r>
            <a:r>
              <a:rPr lang="ar-SA" dirty="0" err="1" smtClean="0">
                <a:solidFill>
                  <a:srgbClr val="FFFF00"/>
                </a:solidFill>
              </a:rPr>
              <a:t>الديوكسي</a:t>
            </a:r>
            <a:r>
              <a:rPr lang="ar-SA" dirty="0" smtClean="0">
                <a:solidFill>
                  <a:srgbClr val="FFFF00"/>
                </a:solidFill>
              </a:rPr>
              <a:t> </a:t>
            </a:r>
            <a:r>
              <a:rPr lang="ar-SA" dirty="0" err="1" smtClean="0">
                <a:solidFill>
                  <a:srgbClr val="FFFF00"/>
                </a:solidFill>
              </a:rPr>
              <a:t>ريبوزي</a:t>
            </a:r>
            <a:r>
              <a:rPr lang="en-US" dirty="0" smtClean="0">
                <a:solidFill>
                  <a:srgbClr val="FFFF00"/>
                </a:solidFill>
              </a:rPr>
              <a:t> </a:t>
            </a:r>
            <a:br>
              <a:rPr lang="en-US" dirty="0" smtClean="0">
                <a:solidFill>
                  <a:srgbClr val="FFFF00"/>
                </a:solidFill>
              </a:rPr>
            </a:br>
            <a:r>
              <a:rPr lang="ar-IQ" dirty="0" smtClean="0">
                <a:solidFill>
                  <a:srgbClr val="FFFF00"/>
                </a:solidFill>
              </a:rPr>
              <a:t>داخل الخلية </a:t>
            </a:r>
            <a:r>
              <a:rPr lang="en-US" dirty="0" smtClean="0">
                <a:solidFill>
                  <a:srgbClr val="FFFF00"/>
                </a:solidFill>
              </a:rPr>
              <a:t>in vivo</a:t>
            </a:r>
          </a:p>
        </p:txBody>
      </p:sp>
      <p:sp>
        <p:nvSpPr>
          <p:cNvPr id="3" name="Rectangle 3"/>
          <p:cNvSpPr txBox="1">
            <a:spLocks noChangeArrowheads="1"/>
          </p:cNvSpPr>
          <p:nvPr/>
        </p:nvSpPr>
        <p:spPr>
          <a:xfrm>
            <a:off x="304800" y="1524000"/>
            <a:ext cx="8839200" cy="4724400"/>
          </a:xfrm>
          <a:prstGeom prst="rect">
            <a:avLst/>
          </a:prstGeom>
          <a:ln>
            <a:solidFill>
              <a:schemeClr val="tx2"/>
            </a:solidFill>
          </a:ln>
        </p:spPr>
        <p:txBody>
          <a:bodyPr vert="horz" lIns="91440" tIns="45720" rIns="91440" bIns="45720" rtlCol="1">
            <a:normAutofit/>
          </a:bodyPr>
          <a:lstStyle/>
          <a:p>
            <a:pPr marL="342900" marR="0" lvl="0" indent="-342900" algn="just"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أثناء تكاثر الخلايا </a:t>
            </a:r>
            <a:r>
              <a:rPr kumimoji="0" lang="ar-SA" sz="3200" b="0" i="0" u="none" strike="noStrike" kern="1200" cap="none" spc="0" normalizeH="0" baseline="0" noProof="0" dirty="0" err="1" smtClean="0">
                <a:ln>
                  <a:noFill/>
                </a:ln>
                <a:solidFill>
                  <a:schemeClr val="tx1"/>
                </a:solidFill>
                <a:effectLst/>
                <a:uLnTx/>
                <a:uFillTx/>
                <a:latin typeface="+mn-lt"/>
                <a:ea typeface="+mn-ea"/>
                <a:cs typeface="+mn-cs"/>
              </a:rPr>
              <a:t>و</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انقسام </a:t>
            </a:r>
            <a:r>
              <a:rPr kumimoji="0" lang="ar-SA" sz="3200" b="0" i="0" u="none" strike="noStrike" kern="1200" cap="none" spc="0" normalizeH="0" baseline="0" noProof="0" dirty="0" err="1" smtClean="0">
                <a:ln>
                  <a:noFill/>
                </a:ln>
                <a:solidFill>
                  <a:schemeClr val="tx1"/>
                </a:solidFill>
                <a:effectLst/>
                <a:uLnTx/>
                <a:uFillTx/>
                <a:latin typeface="+mn-lt"/>
                <a:ea typeface="+mn-ea"/>
                <a:cs typeface="+mn-cs"/>
              </a:rPr>
              <a:t>الكرمو</a:t>
            </a:r>
            <a:r>
              <a:rPr kumimoji="0" lang="ar-IQ" sz="3200" b="0" i="0" u="none" strike="noStrike" kern="1200" cap="none" spc="0" normalizeH="0" baseline="0" noProof="0" dirty="0" smtClean="0">
                <a:ln>
                  <a:noFill/>
                </a:ln>
                <a:solidFill>
                  <a:schemeClr val="tx1"/>
                </a:solidFill>
                <a:effectLst/>
                <a:uLnTx/>
                <a:uFillTx/>
                <a:latin typeface="+mn-lt"/>
                <a:ea typeface="+mn-ea"/>
                <a:cs typeface="+mn-cs"/>
              </a:rPr>
              <a:t>س</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ومات تتضاعف كمية الحامض </a:t>
            </a:r>
            <a:r>
              <a:rPr kumimoji="0" lang="ar-SA" sz="3200" b="0" i="0" u="none" strike="noStrike" kern="1200" cap="none" spc="0" normalizeH="0" baseline="0" noProof="0" dirty="0" err="1" smtClean="0">
                <a:ln>
                  <a:noFill/>
                </a:ln>
                <a:solidFill>
                  <a:schemeClr val="tx1"/>
                </a:solidFill>
                <a:effectLst/>
                <a:uLnTx/>
                <a:uFillTx/>
                <a:latin typeface="+mn-lt"/>
                <a:ea typeface="+mn-ea"/>
                <a:cs typeface="+mn-cs"/>
              </a:rPr>
              <a:t>الديؤكسي</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0" i="0" u="none" strike="noStrike" kern="1200" cap="none" spc="0" normalizeH="0" baseline="0" noProof="0" dirty="0" err="1" smtClean="0">
                <a:ln>
                  <a:noFill/>
                </a:ln>
                <a:solidFill>
                  <a:schemeClr val="tx1"/>
                </a:solidFill>
                <a:effectLst/>
                <a:uLnTx/>
                <a:uFillTx/>
                <a:latin typeface="+mn-lt"/>
                <a:ea typeface="+mn-ea"/>
                <a:cs typeface="+mn-cs"/>
              </a:rPr>
              <a:t>رايبوز</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وذلك </a:t>
            </a:r>
            <a:r>
              <a:rPr kumimoji="0" lang="ar-EG" sz="3200" b="0" i="0" u="none" strike="noStrike" kern="1200" cap="none" spc="0" normalizeH="0" baseline="0" noProof="0" dirty="0" smtClean="0">
                <a:ln>
                  <a:noFill/>
                </a:ln>
                <a:solidFill>
                  <a:schemeClr val="tx1"/>
                </a:solidFill>
                <a:effectLst/>
                <a:uLnTx/>
                <a:uFillTx/>
                <a:latin typeface="+mn-lt"/>
                <a:ea typeface="+mn-ea"/>
                <a:cs typeface="+mn-cs"/>
              </a:rPr>
              <a:t> بفصل سلسلتي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DNA</a:t>
            </a:r>
            <a:r>
              <a:rPr kumimoji="0" lang="ar-EG" sz="3200" b="0"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عن طريق </a:t>
            </a:r>
            <a:r>
              <a:rPr kumimoji="0" lang="ar-EG" sz="3200" b="0" i="0" u="none" strike="noStrike" kern="1200" cap="none" spc="0" normalizeH="0" baseline="0" noProof="0" dirty="0" smtClean="0">
                <a:ln>
                  <a:noFill/>
                </a:ln>
                <a:solidFill>
                  <a:schemeClr val="tx1"/>
                </a:solidFill>
                <a:effectLst/>
                <a:uLnTx/>
                <a:uFillTx/>
                <a:latin typeface="+mn-lt"/>
                <a:ea typeface="+mn-ea"/>
                <a:cs typeface="+mn-cs"/>
              </a:rPr>
              <a:t>كسر الروابط الهي</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د</a:t>
            </a:r>
            <a:r>
              <a:rPr kumimoji="0" lang="ar-EG" sz="3200" b="0" i="0" u="none" strike="noStrike" kern="1200" cap="none" spc="0" normalizeH="0" baseline="0" noProof="0" dirty="0" err="1" smtClean="0">
                <a:ln>
                  <a:noFill/>
                </a:ln>
                <a:solidFill>
                  <a:schemeClr val="tx1"/>
                </a:solidFill>
                <a:effectLst/>
                <a:uLnTx/>
                <a:uFillTx/>
                <a:latin typeface="+mn-lt"/>
                <a:ea typeface="+mn-ea"/>
                <a:cs typeface="+mn-cs"/>
              </a:rPr>
              <a:t>روجينية</a:t>
            </a:r>
            <a:r>
              <a:rPr kumimoji="0" lang="ar-EG" sz="3200" b="0" i="0" u="none" strike="noStrike" kern="1200" cap="none" spc="0" normalizeH="0" baseline="0" noProof="0" dirty="0" smtClean="0">
                <a:ln>
                  <a:noFill/>
                </a:ln>
                <a:solidFill>
                  <a:schemeClr val="tx1"/>
                </a:solidFill>
                <a:effectLst/>
                <a:uLnTx/>
                <a:uFillTx/>
                <a:latin typeface="+mn-lt"/>
                <a:ea typeface="+mn-ea"/>
                <a:cs typeface="+mn-cs"/>
              </a:rPr>
              <a:t> الضعيفة الموجودة بين كل زوج من أزواج القواعد </a:t>
            </a:r>
            <a:r>
              <a:rPr kumimoji="0" lang="ar-EG" sz="3200" b="0" i="0" u="none" strike="noStrike" kern="1200" cap="none" spc="0" normalizeH="0" baseline="0" noProof="0" dirty="0" err="1" smtClean="0">
                <a:ln>
                  <a:noFill/>
                </a:ln>
                <a:solidFill>
                  <a:schemeClr val="tx1"/>
                </a:solidFill>
                <a:effectLst/>
                <a:uLnTx/>
                <a:uFillTx/>
                <a:latin typeface="+mn-lt"/>
                <a:ea typeface="+mn-ea"/>
                <a:cs typeface="+mn-cs"/>
              </a:rPr>
              <a:t>النيتروجينية</a:t>
            </a:r>
            <a:r>
              <a:rPr kumimoji="0" lang="ar-EG"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9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ينتج عن هذا الفصل </a:t>
            </a:r>
            <a:r>
              <a:rPr kumimoji="0" lang="ar-EG" sz="3200" b="0" i="0" u="none" strike="noStrike" kern="1200" cap="none" spc="0" normalizeH="0" baseline="0" noProof="0" dirty="0" smtClean="0">
                <a:ln>
                  <a:noFill/>
                </a:ln>
                <a:solidFill>
                  <a:schemeClr val="tx1"/>
                </a:solidFill>
                <a:effectLst/>
                <a:uLnTx/>
                <a:uFillTx/>
                <a:latin typeface="+mn-lt"/>
                <a:ea typeface="+mn-ea"/>
                <a:cs typeface="+mn-cs"/>
              </a:rPr>
              <a:t>سلسلتي</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ن منفردتين ثم يتكون على كل واحدة منهما سلسله أخرى متممة للسلسلة الاصليه و بذلك ينتج جزيئان من الحلزون المزدوج كل واحد منهما يحتوي على إحدى السلاسل الاصليه من جزئ الحلزون </a:t>
            </a:r>
            <a:r>
              <a:rPr kumimoji="0" lang="ar-SA" sz="3200" b="0" i="0" u="none" strike="noStrike" kern="1200" cap="none" spc="0" normalizeH="0" baseline="0" noProof="0" dirty="0" err="1" smtClean="0">
                <a:ln>
                  <a:noFill/>
                </a:ln>
                <a:solidFill>
                  <a:schemeClr val="tx1"/>
                </a:solidFill>
                <a:effectLst/>
                <a:uLnTx/>
                <a:uFillTx/>
                <a:latin typeface="+mn-lt"/>
                <a:ea typeface="+mn-ea"/>
                <a:cs typeface="+mn-cs"/>
              </a:rPr>
              <a:t>الاصلي</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و يسمى ذلك بعملية التضاعف.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152400" y="457200"/>
            <a:ext cx="8763000" cy="6494085"/>
          </a:xfrm>
          <a:prstGeom prst="rect">
            <a:avLst/>
          </a:prstGeom>
        </p:spPr>
        <p:txBody>
          <a:bodyPr wrap="square">
            <a:spAutoFit/>
          </a:bodyPr>
          <a:lstStyle/>
          <a:p>
            <a:r>
              <a:rPr lang="ar-SY" sz="4000" b="1" dirty="0" smtClean="0">
                <a:solidFill>
                  <a:srgbClr val="FF0000"/>
                </a:solidFill>
              </a:rPr>
              <a:t>الوراثة المندلية</a:t>
            </a:r>
            <a:endParaRPr lang="ar-SY" sz="4000" dirty="0" smtClean="0">
              <a:solidFill>
                <a:srgbClr val="FF0000"/>
              </a:solidFill>
            </a:endParaRPr>
          </a:p>
          <a:p>
            <a:pPr algn="justLow"/>
            <a:r>
              <a:rPr lang="ar-SY" sz="4000" dirty="0" smtClean="0">
                <a:solidFill>
                  <a:schemeClr val="bg1"/>
                </a:solidFill>
              </a:rPr>
              <a:t>الراهب النمساوي </a:t>
            </a:r>
            <a:r>
              <a:rPr lang="ar-SY" sz="4000" dirty="0" err="1" smtClean="0">
                <a:solidFill>
                  <a:schemeClr val="bg1"/>
                </a:solidFill>
              </a:rPr>
              <a:t>غريغور</a:t>
            </a:r>
            <a:r>
              <a:rPr lang="ar-SY" sz="4000" dirty="0" smtClean="0">
                <a:solidFill>
                  <a:schemeClr val="bg1"/>
                </a:solidFill>
              </a:rPr>
              <a:t> </a:t>
            </a:r>
            <a:r>
              <a:rPr lang="ar-SY" sz="4000" dirty="0" err="1" smtClean="0">
                <a:solidFill>
                  <a:schemeClr val="bg1"/>
                </a:solidFill>
              </a:rPr>
              <a:t>يوهان</a:t>
            </a:r>
            <a:r>
              <a:rPr lang="ar-SY" sz="4000" dirty="0" smtClean="0">
                <a:solidFill>
                  <a:schemeClr val="bg1"/>
                </a:solidFill>
              </a:rPr>
              <a:t> مندل هو أب علم الوراثة، </a:t>
            </a:r>
            <a:r>
              <a:rPr lang="ar-SY" sz="4000" dirty="0" err="1" smtClean="0">
                <a:solidFill>
                  <a:schemeClr val="bg1"/>
                </a:solidFill>
              </a:rPr>
              <a:t>و</a:t>
            </a:r>
            <a:r>
              <a:rPr lang="ar-SY" sz="4000" dirty="0" smtClean="0">
                <a:solidFill>
                  <a:schemeClr val="bg1"/>
                </a:solidFill>
              </a:rPr>
              <a:t> يعود إليه الفضل في وضع أسسها عبر أول تحليلات إحصائية منتظمة وسليمة أجراها على نتائج تجاربه في نباتات </a:t>
            </a:r>
            <a:r>
              <a:rPr lang="ar-SY" sz="4000" dirty="0" err="1" smtClean="0">
                <a:solidFill>
                  <a:schemeClr val="bg1"/>
                </a:solidFill>
              </a:rPr>
              <a:t>البازلاء</a:t>
            </a:r>
            <a:r>
              <a:rPr lang="ar-SY" sz="4000" dirty="0" smtClean="0">
                <a:solidFill>
                  <a:schemeClr val="bg1"/>
                </a:solidFill>
              </a:rPr>
              <a:t> في حديقة الدير الذي كان يقطنه. وفي عام 1865 وفَّرت هذه التجارب أول أدلة قاطعة بشأن وحدات الوراثة التي سمَّاها آنذاك «عوامل» </a:t>
            </a:r>
            <a:r>
              <a:rPr lang="en-US" sz="4000" dirty="0" smtClean="0">
                <a:solidFill>
                  <a:schemeClr val="bg1"/>
                </a:solidFill>
              </a:rPr>
              <a:t>factors، </a:t>
            </a:r>
            <a:r>
              <a:rPr lang="ar-SY" sz="4000" dirty="0" smtClean="0">
                <a:solidFill>
                  <a:schemeClr val="bg1"/>
                </a:solidFill>
              </a:rPr>
              <a:t>وتُسمى اليوم مورثات (جينات) </a:t>
            </a:r>
            <a:r>
              <a:rPr lang="en-US" sz="4000" dirty="0" smtClean="0">
                <a:solidFill>
                  <a:schemeClr val="bg1"/>
                </a:solidFill>
              </a:rPr>
              <a:t>genes، </a:t>
            </a:r>
            <a:r>
              <a:rPr lang="ar-SY" sz="4000" dirty="0" smtClean="0">
                <a:solidFill>
                  <a:schemeClr val="bg1"/>
                </a:solidFill>
              </a:rPr>
              <a:t>مع العلم أنه لم يكن يعرف لا المورثات ولا </a:t>
            </a:r>
            <a:r>
              <a:rPr lang="ar-SY" sz="4000" dirty="0" err="1" smtClean="0">
                <a:solidFill>
                  <a:schemeClr val="bg1"/>
                </a:solidFill>
              </a:rPr>
              <a:t>الصبغيات</a:t>
            </a:r>
            <a:r>
              <a:rPr lang="ar-SY" sz="4000" dirty="0" smtClean="0">
                <a:solidFill>
                  <a:schemeClr val="bg1"/>
                </a:solidFill>
              </a:rPr>
              <a:t> التي تحملها.</a:t>
            </a:r>
          </a:p>
          <a:p>
            <a:endParaRPr lang="ar-SA" sz="1400" dirty="0">
              <a:solidFill>
                <a:srgbClr val="FFFF00"/>
              </a:solidFill>
            </a:endParaRPr>
          </a:p>
        </p:txBody>
      </p:sp>
    </p:spTree>
  </p:cSld>
  <p:clrMapOvr>
    <a:masterClrMapping/>
  </p:clrMapOvr>
  <p:transition spd="slow">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3" name="Picture 2" descr="691px-DNA_replication_svg"/>
          <p:cNvPicPr>
            <a:picLocks noChangeAspect="1" noChangeArrowheads="1"/>
          </p:cNvPicPr>
          <p:nvPr/>
        </p:nvPicPr>
        <p:blipFill>
          <a:blip r:embed="rId3"/>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90800" y="381000"/>
            <a:ext cx="3733800" cy="762000"/>
          </a:xfrm>
          <a:noFill/>
          <a:ln w="57150" cap="flat">
            <a:solidFill>
              <a:srgbClr val="333399"/>
            </a:solidFill>
            <a:prstDash val="lgDashDotDot"/>
          </a:ln>
        </p:spPr>
        <p:txBody>
          <a:bodyPr/>
          <a:lstStyle/>
          <a:p>
            <a:pPr eaLnBrk="1" hangingPunct="1"/>
            <a:r>
              <a:rPr lang="ar-SA" sz="4000" dirty="0" smtClean="0"/>
              <a:t>تضاعف </a:t>
            </a:r>
            <a:r>
              <a:rPr lang="ar-SA" sz="4000" dirty="0" err="1" smtClean="0"/>
              <a:t>الدنا</a:t>
            </a:r>
            <a:endParaRPr lang="en-US" sz="4000" dirty="0" smtClean="0"/>
          </a:p>
        </p:txBody>
      </p:sp>
      <p:sp>
        <p:nvSpPr>
          <p:cNvPr id="3" name="Rectangle 3"/>
          <p:cNvSpPr txBox="1">
            <a:spLocks noChangeArrowheads="1"/>
          </p:cNvSpPr>
          <p:nvPr/>
        </p:nvSpPr>
        <p:spPr>
          <a:xfrm>
            <a:off x="4191000" y="1295400"/>
            <a:ext cx="4648200" cy="5334000"/>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effectLst/>
                <a:uLnTx/>
                <a:uFillTx/>
                <a:latin typeface="+mn-lt"/>
                <a:ea typeface="+mn-ea"/>
                <a:cs typeface="+mn-cs"/>
              </a:rPr>
              <a:t>يجب أن يتم التضاعف قبل </a:t>
            </a:r>
            <a:r>
              <a:rPr kumimoji="0" lang="ar-SA" sz="3200" b="0" i="0" u="none" strike="noStrike" kern="1200" cap="none" spc="0" normalizeH="0" baseline="0" noProof="0" dirty="0" err="1" smtClean="0">
                <a:ln>
                  <a:noFill/>
                </a:ln>
                <a:effectLst/>
                <a:uLnTx/>
                <a:uFillTx/>
                <a:latin typeface="+mn-lt"/>
                <a:ea typeface="+mn-ea"/>
                <a:cs typeface="+mn-cs"/>
              </a:rPr>
              <a:t>الإنقسام</a:t>
            </a:r>
            <a:r>
              <a:rPr kumimoji="0" lang="ar-SA" sz="3200" b="0" i="0" u="none" strike="noStrike" kern="1200" cap="none" spc="0" normalizeH="0" baseline="0" noProof="0" dirty="0" smtClean="0">
                <a:ln>
                  <a:noFill/>
                </a:ln>
                <a:effectLst/>
                <a:uLnTx/>
                <a:uFillTx/>
                <a:latin typeface="+mn-lt"/>
                <a:ea typeface="+mn-ea"/>
                <a:cs typeface="+mn-cs"/>
              </a:rPr>
              <a:t> الخلوي</a:t>
            </a:r>
            <a:endParaRPr kumimoji="0" lang="en-US" sz="3200" b="0" i="0" u="none" strike="noStrike" kern="1200" cap="none" spc="0" normalizeH="0" baseline="0" noProof="0" dirty="0" smtClean="0">
              <a:ln>
                <a:noFill/>
              </a:ln>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2"/>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effectLst/>
                <a:uLnTx/>
                <a:uFillTx/>
                <a:latin typeface="+mn-lt"/>
                <a:ea typeface="+mn-ea"/>
                <a:cs typeface="+mn-cs"/>
              </a:rPr>
              <a:t>يعمل إنزيم </a:t>
            </a:r>
            <a:r>
              <a:rPr kumimoji="0" lang="ar-SA" sz="3200" b="0" i="0" u="none" strike="noStrike" kern="1200" cap="none" spc="0" normalizeH="0" baseline="0" noProof="0" dirty="0" err="1" smtClean="0">
                <a:ln>
                  <a:noFill/>
                </a:ln>
                <a:effectLst/>
                <a:uLnTx/>
                <a:uFillTx/>
                <a:latin typeface="+mn-lt"/>
                <a:ea typeface="+mn-ea"/>
                <a:cs typeface="+mn-cs"/>
              </a:rPr>
              <a:t>الهلكيز</a:t>
            </a:r>
            <a:r>
              <a:rPr kumimoji="0" lang="ar-SA" sz="3200" b="0" i="0" u="none" strike="noStrike" kern="1200" cap="none" spc="0" normalizeH="0" baseline="0" noProof="0" dirty="0" smtClean="0">
                <a:ln>
                  <a:noFill/>
                </a:ln>
                <a:effectLst/>
                <a:uLnTx/>
                <a:uFillTx/>
                <a:latin typeface="+mn-lt"/>
                <a:ea typeface="+mn-ea"/>
                <a:cs typeface="+mn-cs"/>
              </a:rPr>
              <a:t> على فتح شريط </a:t>
            </a:r>
            <a:r>
              <a:rPr kumimoji="0" lang="ar-SA" sz="3200" b="0" i="0" u="none" strike="noStrike" kern="1200" cap="none" spc="0" normalizeH="0" baseline="0" noProof="0" dirty="0" err="1" smtClean="0">
                <a:ln>
                  <a:noFill/>
                </a:ln>
                <a:effectLst/>
                <a:uLnTx/>
                <a:uFillTx/>
                <a:latin typeface="+mn-lt"/>
                <a:ea typeface="+mn-ea"/>
                <a:cs typeface="+mn-cs"/>
              </a:rPr>
              <a:t>الدنا</a:t>
            </a:r>
            <a:endParaRPr kumimoji="0" lang="en-US" sz="3200" b="0" i="0" u="none" strike="noStrike" kern="1200" cap="none" spc="0" normalizeH="0" baseline="0" noProof="0" dirty="0" smtClean="0">
              <a:ln>
                <a:noFill/>
              </a:ln>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accent2"/>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effectLst/>
                <a:uLnTx/>
                <a:uFillTx/>
                <a:latin typeface="+mn-lt"/>
                <a:ea typeface="+mn-ea"/>
                <a:cs typeface="+mn-cs"/>
              </a:rPr>
              <a:t>يعمل إنزيم </a:t>
            </a:r>
            <a:r>
              <a:rPr kumimoji="0" lang="ar-SA" sz="3200" b="0" i="0" u="none" strike="noStrike" kern="1200" cap="none" spc="0" normalizeH="0" baseline="0" noProof="0" dirty="0" err="1" smtClean="0">
                <a:ln>
                  <a:noFill/>
                </a:ln>
                <a:effectLst/>
                <a:uLnTx/>
                <a:uFillTx/>
                <a:latin typeface="+mn-lt"/>
                <a:ea typeface="+mn-ea"/>
                <a:cs typeface="+mn-cs"/>
              </a:rPr>
              <a:t>البوليمريز</a:t>
            </a:r>
            <a:r>
              <a:rPr kumimoji="0" lang="ar-SA" sz="3200" b="0" i="0" u="none" strike="noStrike" kern="1200" cap="none" spc="0" normalizeH="0" baseline="0" noProof="0" dirty="0" smtClean="0">
                <a:ln>
                  <a:noFill/>
                </a:ln>
                <a:effectLst/>
                <a:uLnTx/>
                <a:uFillTx/>
                <a:latin typeface="+mn-lt"/>
                <a:ea typeface="+mn-ea"/>
                <a:cs typeface="+mn-cs"/>
              </a:rPr>
              <a:t> على تكوين شريط جديد مكمل للشريط القديم</a:t>
            </a:r>
            <a:endParaRPr kumimoji="0" lang="en-US" sz="3200" b="0" i="0" u="none" strike="noStrike" kern="1200" cap="none" spc="0" normalizeH="0" baseline="0" noProof="0" dirty="0" smtClean="0">
              <a:ln>
                <a:noFill/>
              </a:ln>
              <a:effectLst/>
              <a:uLnTx/>
              <a:uFillTx/>
              <a:latin typeface="+mn-lt"/>
              <a:ea typeface="+mn-ea"/>
              <a:cs typeface="+mn-cs"/>
            </a:endParaRPr>
          </a:p>
        </p:txBody>
      </p:sp>
      <p:pic>
        <p:nvPicPr>
          <p:cNvPr id="4" name="Picture 4" descr="1208"/>
          <p:cNvPicPr>
            <a:picLocks noChangeAspect="1" noChangeArrowheads="1"/>
          </p:cNvPicPr>
          <p:nvPr/>
        </p:nvPicPr>
        <p:blipFill>
          <a:blip r:embed="rId3"/>
          <a:srcRect/>
          <a:stretch>
            <a:fillRect/>
          </a:stretch>
        </p:blipFill>
        <p:spPr bwMode="auto">
          <a:xfrm>
            <a:off x="609600" y="1371600"/>
            <a:ext cx="3505200" cy="507841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Picture 8" descr="Background Blue Diagonal Gif"/>
          <p:cNvPicPr>
            <a:picLocks noChangeAspect="1" noChangeArrowheads="1"/>
          </p:cNvPicPr>
          <p:nvPr/>
        </p:nvPicPr>
        <p:blipFill>
          <a:blip r:embed="rId3">
            <a:lum bright="-72000"/>
          </a:blip>
          <a:srcRect r="1888" b="9433"/>
          <a:stretch>
            <a:fillRect/>
          </a:stretch>
        </p:blipFill>
        <p:spPr bwMode="auto">
          <a:xfrm>
            <a:off x="4648200" y="762000"/>
            <a:ext cx="4027488" cy="6324600"/>
          </a:xfrm>
          <a:prstGeom prst="rect">
            <a:avLst/>
          </a:prstGeom>
          <a:noFill/>
          <a:ln w="9525">
            <a:solidFill>
              <a:srgbClr val="0000FF"/>
            </a:solidFill>
            <a:miter lim="800000"/>
            <a:headEnd/>
            <a:tailEnd/>
          </a:ln>
        </p:spPr>
      </p:pic>
      <p:sp>
        <p:nvSpPr>
          <p:cNvPr id="3" name="Rectangle 10"/>
          <p:cNvSpPr>
            <a:spLocks noChangeArrowheads="1"/>
          </p:cNvSpPr>
          <p:nvPr/>
        </p:nvSpPr>
        <p:spPr bwMode="auto">
          <a:xfrm>
            <a:off x="5257800" y="762000"/>
            <a:ext cx="2284413" cy="519113"/>
          </a:xfrm>
          <a:prstGeom prst="rect">
            <a:avLst/>
          </a:prstGeom>
          <a:noFill/>
          <a:ln w="9525">
            <a:noFill/>
            <a:miter lim="800000"/>
            <a:headEnd/>
            <a:tailEnd/>
          </a:ln>
        </p:spPr>
        <p:txBody>
          <a:bodyPr wrap="none" anchor="ctr">
            <a:spAutoFit/>
          </a:bodyPr>
          <a:lstStyle/>
          <a:p>
            <a:pPr algn="ctr" rtl="1" eaLnBrk="0" hangingPunct="0"/>
            <a:r>
              <a:rPr lang="ar-SA" sz="2800" b="1" dirty="0">
                <a:solidFill>
                  <a:schemeClr val="bg1"/>
                </a:solidFill>
              </a:rPr>
              <a:t>إنزيم </a:t>
            </a:r>
            <a:r>
              <a:rPr lang="ar-SA" sz="2800" b="1" dirty="0" err="1">
                <a:solidFill>
                  <a:schemeClr val="bg1"/>
                </a:solidFill>
              </a:rPr>
              <a:t>البوليمريز</a:t>
            </a:r>
            <a:r>
              <a:rPr lang="en-US" sz="2800" b="1" dirty="0">
                <a:solidFill>
                  <a:schemeClr val="bg1"/>
                </a:solidFill>
              </a:rPr>
              <a:t>III</a:t>
            </a:r>
          </a:p>
        </p:txBody>
      </p:sp>
      <p:sp>
        <p:nvSpPr>
          <p:cNvPr id="5" name="Rectangle 11"/>
          <p:cNvSpPr>
            <a:spLocks noChangeArrowheads="1"/>
          </p:cNvSpPr>
          <p:nvPr/>
        </p:nvSpPr>
        <p:spPr bwMode="auto">
          <a:xfrm>
            <a:off x="5029200" y="2667000"/>
            <a:ext cx="3441700" cy="4401205"/>
          </a:xfrm>
          <a:prstGeom prst="rect">
            <a:avLst/>
          </a:prstGeom>
          <a:noFill/>
          <a:ln w="9525">
            <a:noFill/>
            <a:miter lim="800000"/>
            <a:headEnd/>
            <a:tailEnd/>
          </a:ln>
        </p:spPr>
        <p:txBody>
          <a:bodyPr anchor="ctr">
            <a:spAutoFit/>
          </a:bodyPr>
          <a:lstStyle/>
          <a:p>
            <a:pPr algn="ctr" eaLnBrk="0" hangingPunct="0"/>
            <a:r>
              <a:rPr lang="ar-SA" sz="4000" dirty="0">
                <a:solidFill>
                  <a:schemeClr val="bg1"/>
                </a:solidFill>
              </a:rPr>
              <a:t>يمكنه بناء شريط جديد عن</a:t>
            </a:r>
          </a:p>
          <a:p>
            <a:pPr algn="ctr" eaLnBrk="0" hangingPunct="0"/>
            <a:r>
              <a:rPr lang="ar-SA" sz="4000" dirty="0">
                <a:solidFill>
                  <a:schemeClr val="bg1"/>
                </a:solidFill>
              </a:rPr>
              <a:t>طريق إضافة </a:t>
            </a:r>
            <a:r>
              <a:rPr lang="ar-SA" sz="4000" dirty="0" err="1">
                <a:solidFill>
                  <a:schemeClr val="bg1"/>
                </a:solidFill>
              </a:rPr>
              <a:t>النيوكليوتيدات</a:t>
            </a:r>
            <a:endParaRPr lang="ar-SA" sz="4000" dirty="0">
              <a:solidFill>
                <a:schemeClr val="bg1"/>
              </a:solidFill>
            </a:endParaRPr>
          </a:p>
          <a:p>
            <a:pPr algn="ctr" eaLnBrk="0" hangingPunct="0"/>
            <a:r>
              <a:rPr lang="ar-SA" sz="4000" dirty="0" err="1">
                <a:solidFill>
                  <a:schemeClr val="bg1"/>
                </a:solidFill>
              </a:rPr>
              <a:t>وحددة</a:t>
            </a:r>
            <a:r>
              <a:rPr lang="ar-SA" sz="4000" dirty="0">
                <a:solidFill>
                  <a:schemeClr val="bg1"/>
                </a:solidFill>
              </a:rPr>
              <a:t> تلو الأخرى حتى يتكون </a:t>
            </a:r>
          </a:p>
          <a:p>
            <a:pPr algn="ctr" eaLnBrk="0" hangingPunct="0"/>
            <a:r>
              <a:rPr lang="ar-SA" sz="4000" dirty="0">
                <a:solidFill>
                  <a:schemeClr val="bg1"/>
                </a:solidFill>
              </a:rPr>
              <a:t>شريط </a:t>
            </a:r>
            <a:r>
              <a:rPr lang="ar-SA" sz="4000" dirty="0" err="1">
                <a:solidFill>
                  <a:schemeClr val="bg1"/>
                </a:solidFill>
              </a:rPr>
              <a:t>الدنا</a:t>
            </a:r>
            <a:r>
              <a:rPr lang="ar-SA" sz="4000" dirty="0">
                <a:solidFill>
                  <a:schemeClr val="bg1"/>
                </a:solidFill>
              </a:rPr>
              <a:t> الجديد</a:t>
            </a:r>
            <a:endParaRPr lang="en-US" sz="4000" dirty="0">
              <a:solidFill>
                <a:schemeClr val="bg1"/>
              </a:solidFill>
            </a:endParaRPr>
          </a:p>
        </p:txBody>
      </p:sp>
      <p:pic>
        <p:nvPicPr>
          <p:cNvPr id="6" name="Picture 3" descr="Background Blue Diagonal Gif"/>
          <p:cNvPicPr>
            <a:picLocks noChangeAspect="1" noChangeArrowheads="1"/>
          </p:cNvPicPr>
          <p:nvPr/>
        </p:nvPicPr>
        <p:blipFill>
          <a:blip r:embed="rId3">
            <a:lum bright="-72000"/>
          </a:blip>
          <a:srcRect r="1801" b="9433"/>
          <a:stretch>
            <a:fillRect/>
          </a:stretch>
        </p:blipFill>
        <p:spPr bwMode="auto">
          <a:xfrm>
            <a:off x="457200" y="762000"/>
            <a:ext cx="4100512" cy="6264275"/>
          </a:xfrm>
          <a:prstGeom prst="rect">
            <a:avLst/>
          </a:prstGeom>
          <a:noFill/>
          <a:ln w="9525">
            <a:solidFill>
              <a:srgbClr val="0000FF"/>
            </a:solidFill>
            <a:miter lim="800000"/>
            <a:headEnd/>
            <a:tailEnd/>
          </a:ln>
        </p:spPr>
      </p:pic>
      <p:sp>
        <p:nvSpPr>
          <p:cNvPr id="7" name="WordArt 12"/>
          <p:cNvSpPr>
            <a:spLocks noChangeArrowheads="1" noChangeShapeType="1" noTextEdit="1"/>
          </p:cNvSpPr>
          <p:nvPr/>
        </p:nvSpPr>
        <p:spPr bwMode="auto">
          <a:xfrm>
            <a:off x="3810000" y="1371600"/>
            <a:ext cx="4667250" cy="6477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DNA </a:t>
            </a:r>
            <a:r>
              <a:rPr lang="en-US" sz="3600" i="1" kern="10" dirty="0" err="1">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polymeraseIII</a:t>
            </a:r>
            <a:endParaRPr lang="ar-SA"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ndParaRPr>
          </a:p>
        </p:txBody>
      </p:sp>
      <p:pic>
        <p:nvPicPr>
          <p:cNvPr id="8" name="Picture 7" descr="B Dehydrate 90 Tilt Gif"/>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2827338" y="1122363"/>
            <a:ext cx="1135062" cy="1685925"/>
          </a:xfrm>
          <a:prstGeom prst="rect">
            <a:avLst/>
          </a:prstGeom>
          <a:noFill/>
          <a:ln w="9525">
            <a:noFill/>
            <a:miter lim="800000"/>
            <a:headEnd/>
            <a:tailEnd/>
          </a:ln>
        </p:spPr>
      </p:pic>
      <p:pic>
        <p:nvPicPr>
          <p:cNvPr id="9" name="Picture 6" descr="B Dehydrate 60 Tilt Gif"/>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2065338" y="1198563"/>
            <a:ext cx="1355725" cy="2357437"/>
          </a:xfrm>
          <a:prstGeom prst="rect">
            <a:avLst/>
          </a:prstGeom>
          <a:noFill/>
          <a:ln w="9525">
            <a:noFill/>
            <a:miter lim="800000"/>
            <a:headEnd/>
            <a:tailEnd/>
          </a:ln>
        </p:spPr>
      </p:pic>
      <p:pic>
        <p:nvPicPr>
          <p:cNvPr id="10" name="Picture 5" descr="B Dehydrate 30 Tilt Gif"/>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1417638" y="2036763"/>
            <a:ext cx="2095500" cy="2333625"/>
          </a:xfrm>
          <a:prstGeom prst="rect">
            <a:avLst/>
          </a:prstGeom>
          <a:noFill/>
          <a:ln w="9525">
            <a:noFill/>
            <a:miter lim="800000"/>
            <a:headEnd/>
            <a:tailEnd/>
          </a:ln>
        </p:spPr>
      </p:pic>
      <p:pic>
        <p:nvPicPr>
          <p:cNvPr id="11" name="Picture 4" descr="A Dehydrated Deoxy Gif"/>
          <p:cNvPicPr>
            <a:picLocks noChangeAspect="1" noChangeArrowheads="1"/>
          </p:cNvPicPr>
          <p:nvPr/>
        </p:nvPicPr>
        <p:blipFill>
          <a:blip r:embed="rId7">
            <a:clrChange>
              <a:clrFrom>
                <a:srgbClr val="000000"/>
              </a:clrFrom>
              <a:clrTo>
                <a:srgbClr val="000000">
                  <a:alpha val="0"/>
                </a:srgbClr>
              </a:clrTo>
            </a:clrChange>
            <a:lum bright="-6000" contrast="30000"/>
          </a:blip>
          <a:srcRect/>
          <a:stretch>
            <a:fillRect/>
          </a:stretch>
        </p:blipFill>
        <p:spPr bwMode="auto">
          <a:xfrm>
            <a:off x="1066800" y="3581400"/>
            <a:ext cx="2728912" cy="177323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 fill="hold"/>
                                        <p:tgtEl>
                                          <p:spTgt spid="3"/>
                                        </p:tgtEl>
                                        <p:attrNameLst>
                                          <p:attrName>ppt_x</p:attrName>
                                        </p:attrNameLst>
                                      </p:cBhvr>
                                      <p:tavLst>
                                        <p:tav tm="0">
                                          <p:val>
                                            <p:strVal val="1+#ppt_w/2"/>
                                          </p:val>
                                        </p:tav>
                                        <p:tav tm="100000">
                                          <p:val>
                                            <p:strVal val="#ppt_x"/>
                                          </p:val>
                                        </p:tav>
                                      </p:tavLst>
                                    </p:anim>
                                    <p:anim calcmode="lin" valueType="num">
                                      <p:cBhvr additive="base">
                                        <p:cTn id="8" dur="75" fill="hold"/>
                                        <p:tgtEl>
                                          <p:spTgt spid="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rgbClr val="0000FF"/>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 fill="hold"/>
                                        <p:tgtEl>
                                          <p:spTgt spid="5"/>
                                        </p:tgtEl>
                                        <p:attrNameLst>
                                          <p:attrName>ppt_x</p:attrName>
                                        </p:attrNameLst>
                                      </p:cBhvr>
                                      <p:tavLst>
                                        <p:tav tm="0">
                                          <p:val>
                                            <p:strVal val="1+#ppt_w/2"/>
                                          </p:val>
                                        </p:tav>
                                        <p:tav tm="100000">
                                          <p:val>
                                            <p:strVal val="#ppt_x"/>
                                          </p:val>
                                        </p:tav>
                                      </p:tavLst>
                                    </p:anim>
                                    <p:anim calcmode="lin" valueType="num">
                                      <p:cBhvr additive="base">
                                        <p:cTn id="14" dur="75" fill="hold"/>
                                        <p:tgtEl>
                                          <p:spTgt spid="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
                                        </p:tgtEl>
                                        <p:attrNameLst>
                                          <p:attrName>ppt_c</p:attrName>
                                        </p:attrNameLst>
                                      </p:cBhvr>
                                      <p:to>
                                        <a:srgbClr val="0000FF"/>
                                      </p:to>
                                    </p:animClr>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28600" y="381000"/>
            <a:ext cx="8915400" cy="1631216"/>
          </a:xfrm>
          <a:prstGeom prst="rect">
            <a:avLst/>
          </a:prstGeom>
        </p:spPr>
        <p:txBody>
          <a:bodyPr wrap="square">
            <a:spAutoFit/>
          </a:bodyPr>
          <a:lstStyle/>
          <a:p>
            <a:pPr algn="ctr"/>
            <a:r>
              <a:rPr lang="en-US" sz="2800" b="1" dirty="0" smtClean="0">
                <a:cs typeface="Arial" pitchFamily="34" charset="0"/>
              </a:rPr>
              <a:t> </a:t>
            </a:r>
            <a:r>
              <a:rPr lang="ar-IQ" sz="2800" b="1" dirty="0" smtClean="0">
                <a:cs typeface="Arial" pitchFamily="34" charset="0"/>
              </a:rPr>
              <a:t>تضاعف </a:t>
            </a:r>
            <a:r>
              <a:rPr lang="en-US" sz="2800" i="1" kern="10" dirty="0" smtClean="0">
                <a:ln w="9525">
                  <a:solidFill>
                    <a:srgbClr val="000000"/>
                  </a:solidFill>
                  <a:round/>
                  <a:headEnd/>
                  <a:tailEnd/>
                </a:ln>
                <a:latin typeface="Arial Black"/>
              </a:rPr>
              <a:t> DNA</a:t>
            </a:r>
            <a:r>
              <a:rPr lang="ar-IQ" sz="2800" i="1" kern="10" dirty="0" smtClean="0">
                <a:ln w="9525">
                  <a:solidFill>
                    <a:srgbClr val="000000"/>
                  </a:solidFill>
                  <a:round/>
                  <a:headEnd/>
                  <a:tailEnd/>
                </a:ln>
                <a:latin typeface="Arial Black"/>
              </a:rPr>
              <a:t>خارج الخلية </a:t>
            </a:r>
            <a:r>
              <a:rPr lang="en-US" sz="2800" i="1" kern="10" dirty="0" smtClean="0">
                <a:ln w="9525">
                  <a:solidFill>
                    <a:srgbClr val="000000"/>
                  </a:solidFill>
                  <a:round/>
                  <a:headEnd/>
                  <a:tailEnd/>
                </a:ln>
                <a:latin typeface="Arial Black"/>
              </a:rPr>
              <a:t>in vitro</a:t>
            </a:r>
            <a:r>
              <a:rPr lang="ar-IQ" sz="2800" i="1"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 </a:t>
            </a:r>
            <a:r>
              <a:rPr lang="ar-IQ" sz="2800" i="1" kern="10" dirty="0" smtClean="0">
                <a:ln w="9525">
                  <a:solidFill>
                    <a:srgbClr val="000000"/>
                  </a:solidFill>
                  <a:round/>
                  <a:headEnd/>
                  <a:tailEnd/>
                </a:ln>
                <a:effectLst>
                  <a:outerShdw dist="35921" dir="2700000" algn="ctr" rotWithShape="0">
                    <a:srgbClr val="808080">
                      <a:alpha val="79999"/>
                    </a:srgbClr>
                  </a:outerShdw>
                </a:effectLst>
                <a:latin typeface="Arial Black"/>
              </a:rPr>
              <a:t>بواسطة تقنية </a:t>
            </a:r>
            <a:r>
              <a:rPr lang="ar-IQ" sz="2800" b="1" dirty="0" smtClean="0">
                <a:cs typeface="Arial" pitchFamily="34" charset="0"/>
              </a:rPr>
              <a:t> </a:t>
            </a:r>
            <a:r>
              <a:rPr lang="ar-SA" sz="2800" b="1" dirty="0" smtClean="0">
                <a:cs typeface="Arial" pitchFamily="34" charset="0"/>
              </a:rPr>
              <a:t>تفاعل </a:t>
            </a:r>
            <a:r>
              <a:rPr lang="ar-SA" sz="2800" b="1" dirty="0" err="1" smtClean="0">
                <a:cs typeface="Arial" pitchFamily="34" charset="0"/>
              </a:rPr>
              <a:t>البلمره</a:t>
            </a:r>
            <a:r>
              <a:rPr lang="ar-SA" sz="2800" b="1" dirty="0" smtClean="0">
                <a:cs typeface="Arial" pitchFamily="34" charset="0"/>
              </a:rPr>
              <a:t> التسلسلي</a:t>
            </a:r>
            <a:r>
              <a:rPr lang="en-US" sz="2800" dirty="0" smtClean="0"/>
              <a:t/>
            </a:r>
            <a:br>
              <a:rPr lang="en-US" sz="2800" dirty="0" smtClean="0"/>
            </a:br>
            <a:r>
              <a:rPr lang="en-US" sz="4400" b="1" dirty="0" smtClean="0">
                <a:effectLst>
                  <a:outerShdw blurRad="38100" dist="38100" dir="2700000" algn="tl">
                    <a:srgbClr val="000000">
                      <a:alpha val="43137"/>
                    </a:srgbClr>
                  </a:outerShdw>
                </a:effectLst>
              </a:rPr>
              <a:t>Polymerase Chain Reaction (PCR)</a:t>
            </a:r>
            <a:endParaRPr lang="ar-SA" b="1" dirty="0">
              <a:effectLst>
                <a:outerShdw blurRad="38100" dist="38100" dir="2700000" algn="tl">
                  <a:srgbClr val="000000">
                    <a:alpha val="43137"/>
                  </a:srgbClr>
                </a:outerShdw>
              </a:effectLst>
            </a:endParaRPr>
          </a:p>
        </p:txBody>
      </p:sp>
      <p:sp>
        <p:nvSpPr>
          <p:cNvPr id="3" name="Rectangle 2"/>
          <p:cNvSpPr>
            <a:spLocks noGrp="1" noChangeArrowheads="1"/>
          </p:cNvSpPr>
          <p:nvPr>
            <p:ph type="title"/>
          </p:nvPr>
        </p:nvSpPr>
        <p:spPr>
          <a:xfrm>
            <a:off x="1295400" y="2286000"/>
            <a:ext cx="7620000" cy="1143000"/>
          </a:xfrm>
        </p:spPr>
        <p:txBody>
          <a:bodyPr>
            <a:normAutofit/>
          </a:bodyPr>
          <a:lstStyle/>
          <a:p>
            <a:pPr algn="r"/>
            <a:r>
              <a:rPr lang="ar-SA" b="1" dirty="0" smtClean="0">
                <a:solidFill>
                  <a:schemeClr val="tx1"/>
                </a:solidFill>
                <a:cs typeface="Arial" pitchFamily="34" charset="0"/>
              </a:rPr>
              <a:t>تعريف تفاعل </a:t>
            </a:r>
            <a:r>
              <a:rPr lang="ar-SA" b="1" dirty="0" err="1" smtClean="0">
                <a:solidFill>
                  <a:schemeClr val="tx1"/>
                </a:solidFill>
                <a:cs typeface="Arial" pitchFamily="34" charset="0"/>
              </a:rPr>
              <a:t>البلمره</a:t>
            </a:r>
            <a:r>
              <a:rPr lang="ar-SA" b="1" dirty="0" smtClean="0">
                <a:solidFill>
                  <a:schemeClr val="tx1"/>
                </a:solidFill>
                <a:cs typeface="Arial" pitchFamily="34" charset="0"/>
              </a:rPr>
              <a:t> التسلسلي</a:t>
            </a:r>
            <a:r>
              <a:rPr lang="en-US" b="1" dirty="0" smtClean="0">
                <a:effectLst>
                  <a:outerShdw blurRad="38100" dist="38100" dir="2700000" algn="tl">
                    <a:srgbClr val="000000">
                      <a:alpha val="43137"/>
                    </a:srgbClr>
                  </a:outerShdw>
                </a:effectLst>
              </a:rPr>
              <a:t> PCR  </a:t>
            </a:r>
            <a:r>
              <a:rPr lang="ar-IQ" b="1" dirty="0" smtClean="0">
                <a:effectLst>
                  <a:outerShdw blurRad="38100" dist="38100" dir="2700000" algn="tl">
                    <a:srgbClr val="000000">
                      <a:alpha val="43137"/>
                    </a:srgbClr>
                  </a:outerShdw>
                </a:effectLst>
              </a:rPr>
              <a:t> </a:t>
            </a:r>
            <a:endParaRPr lang="en-US" b="1" dirty="0" smtClean="0">
              <a:solidFill>
                <a:schemeClr val="tx1"/>
              </a:solidFill>
              <a:cs typeface="Arial" pitchFamily="34" charset="0"/>
            </a:endParaRPr>
          </a:p>
        </p:txBody>
      </p:sp>
      <p:sp>
        <p:nvSpPr>
          <p:cNvPr id="4" name="مستطيل 3"/>
          <p:cNvSpPr/>
          <p:nvPr/>
        </p:nvSpPr>
        <p:spPr>
          <a:xfrm>
            <a:off x="0" y="3124200"/>
            <a:ext cx="8991600" cy="3970318"/>
          </a:xfrm>
          <a:prstGeom prst="rect">
            <a:avLst/>
          </a:prstGeom>
        </p:spPr>
        <p:txBody>
          <a:bodyPr wrap="square">
            <a:spAutoFit/>
          </a:bodyPr>
          <a:lstStyle/>
          <a:p>
            <a:pPr algn="justLow"/>
            <a:r>
              <a:rPr lang="ar-SA" sz="3600" b="1" dirty="0" smtClean="0">
                <a:cs typeface="Arial" pitchFamily="34" charset="0"/>
              </a:rPr>
              <a:t>تقنية واسعة </a:t>
            </a:r>
            <a:r>
              <a:rPr lang="ar-SA" sz="3600" b="1" dirty="0" err="1" smtClean="0">
                <a:cs typeface="Arial" pitchFamily="34" charset="0"/>
              </a:rPr>
              <a:t>الإستخدام</a:t>
            </a:r>
            <a:r>
              <a:rPr lang="ar-SA" sz="3600" b="1" dirty="0" smtClean="0">
                <a:cs typeface="Arial" pitchFamily="34" charset="0"/>
              </a:rPr>
              <a:t> في البيولوجية الجزيئية ذات خاصية تستهدف جزء معين من شريط </a:t>
            </a:r>
            <a:r>
              <a:rPr lang="ar-SA" sz="3600" b="1" dirty="0" err="1" smtClean="0">
                <a:cs typeface="Arial" pitchFamily="34" charset="0"/>
              </a:rPr>
              <a:t>الدنا</a:t>
            </a:r>
            <a:r>
              <a:rPr lang="ar-SA" sz="3600" b="1" dirty="0" smtClean="0">
                <a:cs typeface="Arial" pitchFamily="34" charset="0"/>
              </a:rPr>
              <a:t> </a:t>
            </a:r>
            <a:r>
              <a:rPr lang="en-US" sz="3600" dirty="0" smtClean="0">
                <a:cs typeface="Arial" pitchFamily="34" charset="0"/>
              </a:rPr>
              <a:t>DNA</a:t>
            </a:r>
            <a:r>
              <a:rPr lang="ar-SA" sz="3600" b="1" dirty="0" smtClean="0">
                <a:cs typeface="Arial" pitchFamily="34" charset="0"/>
              </a:rPr>
              <a:t> وتقوم بمضاعفة هذا الجزء للحصول على كمية كبيرة من </a:t>
            </a:r>
            <a:r>
              <a:rPr lang="ar-SA" sz="3600" b="1" dirty="0" err="1" smtClean="0">
                <a:cs typeface="Arial" pitchFamily="34" charset="0"/>
              </a:rPr>
              <a:t>العينه</a:t>
            </a:r>
            <a:r>
              <a:rPr lang="ar-SA" sz="3600" b="1" dirty="0" smtClean="0">
                <a:cs typeface="Arial" pitchFamily="34" charset="0"/>
              </a:rPr>
              <a:t> ابتداء من كميه جدا بسيطة</a:t>
            </a:r>
            <a:r>
              <a:rPr lang="en-US" sz="3600" b="1" dirty="0" smtClean="0">
                <a:cs typeface="Arial" pitchFamily="34" charset="0"/>
              </a:rPr>
              <a:t> .</a:t>
            </a:r>
            <a:r>
              <a:rPr lang="ar-IQ" sz="3600" b="1" dirty="0" smtClean="0">
                <a:cs typeface="Arial" pitchFamily="34" charset="0"/>
              </a:rPr>
              <a:t>أو </a:t>
            </a:r>
            <a:r>
              <a:rPr lang="ar-SA" sz="3600" b="1" dirty="0" smtClean="0">
                <a:cs typeface="Arial" pitchFamily="34" charset="0"/>
              </a:rPr>
              <a:t>هو</a:t>
            </a:r>
            <a:r>
              <a:rPr lang="ar-IQ" sz="3600" b="1" dirty="0" smtClean="0">
                <a:cs typeface="Arial" pitchFamily="34" charset="0"/>
              </a:rPr>
              <a:t> </a:t>
            </a:r>
            <a:r>
              <a:rPr lang="ar-SA" sz="3600" b="1" dirty="0" smtClean="0">
                <a:cs typeface="Arial" pitchFamily="34" charset="0"/>
              </a:rPr>
              <a:t>تقنية مخبريه تقوم على أساس تصنيع نسخ عديدة من قطع الحمض النووي </a:t>
            </a:r>
            <a:r>
              <a:rPr lang="en-US" sz="3600" b="1" dirty="0" smtClean="0">
                <a:cs typeface="Arial" pitchFamily="34" charset="0"/>
              </a:rPr>
              <a:t>DNA</a:t>
            </a:r>
            <a:r>
              <a:rPr lang="ar-SA" sz="3600" b="1" dirty="0" smtClean="0">
                <a:cs typeface="Arial" pitchFamily="34" charset="0"/>
              </a:rPr>
              <a:t> في المختبر (</a:t>
            </a:r>
            <a:r>
              <a:rPr lang="en-GB" sz="3600" b="1" dirty="0" smtClean="0">
                <a:cs typeface="Arial" pitchFamily="34" charset="0"/>
              </a:rPr>
              <a:t>in vitro</a:t>
            </a:r>
            <a:r>
              <a:rPr lang="ar-SA" sz="3600" b="1" dirty="0" smtClean="0">
                <a:cs typeface="Arial" pitchFamily="34" charset="0"/>
              </a:rPr>
              <a:t>).</a:t>
            </a:r>
            <a:endParaRPr lang="en-US" sz="3600" b="1" dirty="0" smtClean="0">
              <a:cs typeface="Arial" pitchFamily="34" charset="0"/>
            </a:endParaRPr>
          </a:p>
          <a:p>
            <a:pPr algn="justLow"/>
            <a:endParaRPr lang="ar-SA" sz="3600" dirty="0"/>
          </a:p>
        </p:txBody>
      </p:sp>
    </p:spTree>
  </p:cSld>
  <p:clrMapOvr>
    <a:masterClrMapping/>
  </p:clrMapOvr>
  <p:transition spd="slow">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304800"/>
            <a:ext cx="7772400" cy="4114800"/>
          </a:xfrm>
          <a:prstGeom prst="rect">
            <a:avLst/>
          </a:prstGeom>
        </p:spPr>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buFontTx/>
              <a:buNone/>
              <a:tabLst/>
              <a:defRPr/>
            </a:pPr>
            <a:r>
              <a:rPr kumimoji="0" lang="ar-SA" sz="4800" b="1" i="0" u="none" strike="noStrike" kern="1200" cap="none" spc="0" normalizeH="0" baseline="0" noProof="0" dirty="0" err="1" smtClean="0">
                <a:ln>
                  <a:noFill/>
                </a:ln>
                <a:solidFill>
                  <a:schemeClr val="tx1"/>
                </a:solidFill>
                <a:effectLst/>
                <a:uLnTx/>
                <a:uFillTx/>
                <a:latin typeface="+mn-lt"/>
                <a:ea typeface="+mn-ea"/>
                <a:cs typeface="Arial" pitchFamily="34" charset="0"/>
              </a:rPr>
              <a:t>اذا</a:t>
            </a: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يمكن القول بأن تفاعل </a:t>
            </a:r>
            <a:r>
              <a:rPr kumimoji="0" lang="ar-SA" sz="4800" b="1" i="0" u="none" strike="noStrike" kern="1200" cap="none" spc="0" normalizeH="0" baseline="0" noProof="0" dirty="0" err="1" smtClean="0">
                <a:ln>
                  <a:noFill/>
                </a:ln>
                <a:solidFill>
                  <a:schemeClr val="tx1"/>
                </a:solidFill>
                <a:effectLst/>
                <a:uLnTx/>
                <a:uFillTx/>
                <a:latin typeface="+mn-lt"/>
                <a:ea typeface="+mn-ea"/>
                <a:cs typeface="Arial" pitchFamily="34" charset="0"/>
              </a:rPr>
              <a:t>البلمرة</a:t>
            </a: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التسلسلي هو عبارة عن:</a:t>
            </a:r>
          </a:p>
          <a:p>
            <a:pPr marL="342900" marR="0" lvl="0" indent="-342900" algn="ctr" defTabSz="914400" rtl="1" eaLnBrk="1" fontAlgn="auto" latinLnBrk="0" hangingPunct="1">
              <a:lnSpc>
                <a:spcPct val="100000"/>
              </a:lnSpc>
              <a:spcBef>
                <a:spcPct val="20000"/>
              </a:spcBef>
              <a:spcAft>
                <a:spcPts val="0"/>
              </a:spcAft>
              <a:buClrTx/>
              <a:buSzTx/>
              <a:buFontTx/>
              <a:buNone/>
              <a:tabLst/>
              <a:defRPr/>
            </a:pP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عملية تكرار الحمض النووي تتم في أنبوبة اختبار</a:t>
            </a:r>
          </a:p>
          <a:p>
            <a:pPr marL="342900" marR="0" lvl="0" indent="-342900" algn="ctr" defTabSz="914400" rtl="1"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PCR is DNA replication in a test tube</a:t>
            </a:r>
          </a:p>
        </p:txBody>
      </p:sp>
    </p:spTree>
  </p:cSld>
  <p:clrMapOvr>
    <a:masterClrMapping/>
  </p:clrMapOvr>
  <p:transition spd="slow">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533400" y="152400"/>
            <a:ext cx="7447873" cy="830997"/>
          </a:xfrm>
          <a:prstGeom prst="rect">
            <a:avLst/>
          </a:prstGeom>
        </p:spPr>
        <p:txBody>
          <a:bodyPr wrap="none">
            <a:spAutoFit/>
          </a:bodyPr>
          <a:lstStyle/>
          <a:p>
            <a:r>
              <a:rPr lang="ar-SA" sz="4800" b="1" dirty="0" smtClean="0">
                <a:cs typeface="Arial" pitchFamily="34" charset="0"/>
              </a:rPr>
              <a:t>مخترع</a:t>
            </a:r>
            <a:r>
              <a:rPr lang="ar-SA" sz="3200" b="1" dirty="0" smtClean="0">
                <a:cs typeface="Arial" pitchFamily="34" charset="0"/>
              </a:rPr>
              <a:t> </a:t>
            </a:r>
            <a:r>
              <a:rPr lang="ar-SA" sz="4800" b="1" dirty="0" smtClean="0">
                <a:cs typeface="Arial" pitchFamily="34" charset="0"/>
              </a:rPr>
              <a:t>جهاز تفاعل </a:t>
            </a:r>
            <a:r>
              <a:rPr lang="ar-SA" sz="4800" b="1" dirty="0" err="1" smtClean="0">
                <a:cs typeface="Arial" pitchFamily="34" charset="0"/>
              </a:rPr>
              <a:t>البلمره</a:t>
            </a:r>
            <a:r>
              <a:rPr lang="ar-SA" sz="4800" b="1" dirty="0" smtClean="0">
                <a:cs typeface="Arial" pitchFamily="34" charset="0"/>
              </a:rPr>
              <a:t> التسلسلي</a:t>
            </a:r>
          </a:p>
        </p:txBody>
      </p:sp>
      <p:pic>
        <p:nvPicPr>
          <p:cNvPr id="3" name="Picture 4"/>
          <p:cNvPicPr>
            <a:picLocks noChangeAspect="1" noChangeArrowheads="1"/>
          </p:cNvPicPr>
          <p:nvPr/>
        </p:nvPicPr>
        <p:blipFill>
          <a:blip r:embed="rId3"/>
          <a:srcRect/>
          <a:stretch>
            <a:fillRect/>
          </a:stretch>
        </p:blipFill>
        <p:spPr>
          <a:xfrm>
            <a:off x="533400" y="1828800"/>
            <a:ext cx="4008438" cy="4343400"/>
          </a:xfrm>
          <a:prstGeom prst="rect">
            <a:avLst/>
          </a:prstGeom>
          <a:noFill/>
        </p:spPr>
      </p:pic>
      <p:sp>
        <p:nvSpPr>
          <p:cNvPr id="4" name="Rectangle 5"/>
          <p:cNvSpPr>
            <a:spLocks noChangeArrowheads="1"/>
          </p:cNvSpPr>
          <p:nvPr/>
        </p:nvSpPr>
        <p:spPr bwMode="auto">
          <a:xfrm>
            <a:off x="5410200" y="2209800"/>
            <a:ext cx="2824163" cy="701675"/>
          </a:xfrm>
          <a:prstGeom prst="rect">
            <a:avLst/>
          </a:prstGeom>
          <a:noFill/>
          <a:ln w="9525">
            <a:noFill/>
            <a:miter lim="800000"/>
            <a:headEnd/>
            <a:tailEnd/>
          </a:ln>
        </p:spPr>
        <p:txBody>
          <a:bodyPr wrap="none">
            <a:spAutoFit/>
          </a:bodyPr>
          <a:lstStyle/>
          <a:p>
            <a:pPr algn="l"/>
            <a:r>
              <a:rPr lang="en-GB" sz="4000" b="1" dirty="0" err="1"/>
              <a:t>Kary</a:t>
            </a:r>
            <a:r>
              <a:rPr lang="en-GB" sz="4000" b="1" dirty="0"/>
              <a:t> Mullis</a:t>
            </a:r>
            <a:endParaRPr lang="en-US" sz="4000" b="1" dirty="0"/>
          </a:p>
        </p:txBody>
      </p:sp>
      <p:sp>
        <p:nvSpPr>
          <p:cNvPr id="5" name="Rectangle 6"/>
          <p:cNvSpPr>
            <a:spLocks noChangeArrowheads="1"/>
          </p:cNvSpPr>
          <p:nvPr/>
        </p:nvSpPr>
        <p:spPr bwMode="auto">
          <a:xfrm>
            <a:off x="4648200" y="3429000"/>
            <a:ext cx="4180953" cy="1446550"/>
          </a:xfrm>
          <a:prstGeom prst="rect">
            <a:avLst/>
          </a:prstGeom>
          <a:noFill/>
          <a:ln w="9525">
            <a:noFill/>
            <a:miter lim="800000"/>
            <a:headEnd/>
            <a:tailEnd/>
          </a:ln>
        </p:spPr>
        <p:txBody>
          <a:bodyPr wrap="none">
            <a:spAutoFit/>
          </a:bodyPr>
          <a:lstStyle/>
          <a:p>
            <a:pPr algn="l"/>
            <a:r>
              <a:rPr lang="ar-SA" sz="4400" b="1" dirty="0">
                <a:cs typeface="Times New Roman" pitchFamily="18" charset="0"/>
              </a:rPr>
              <a:t>حصل على جائزة نوبل</a:t>
            </a:r>
            <a:endParaRPr lang="en-US" sz="4400" b="1" dirty="0">
              <a:cs typeface="Times New Roman" pitchFamily="18" charset="0"/>
            </a:endParaRPr>
          </a:p>
          <a:p>
            <a:pPr algn="l"/>
            <a:r>
              <a:rPr lang="en-US" sz="4400" b="1" dirty="0"/>
              <a:t>Nobel Prize 1993</a:t>
            </a:r>
          </a:p>
        </p:txBody>
      </p:sp>
    </p:spTree>
  </p:cSld>
  <p:clrMapOvr>
    <a:masterClrMapping/>
  </p:clrMapOvr>
  <p:transition spd="slow">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152400"/>
            <a:ext cx="7772400" cy="1143000"/>
          </a:xfrm>
        </p:spPr>
        <p:txBody>
          <a:bodyPr/>
          <a:lstStyle/>
          <a:p>
            <a:pPr algn="ctr" rtl="1"/>
            <a:r>
              <a:rPr lang="ar-SA" sz="6000" b="1" dirty="0" smtClean="0">
                <a:cs typeface="Arial" pitchFamily="34" charset="0"/>
              </a:rPr>
              <a:t>استعمالاته</a:t>
            </a:r>
            <a:endParaRPr lang="en-US" sz="6000" b="1" dirty="0" smtClean="0">
              <a:cs typeface="Arial" pitchFamily="34" charset="0"/>
            </a:endParaRPr>
          </a:p>
        </p:txBody>
      </p:sp>
      <p:sp>
        <p:nvSpPr>
          <p:cNvPr id="3" name="Rectangle 3"/>
          <p:cNvSpPr txBox="1">
            <a:spLocks noChangeArrowheads="1"/>
          </p:cNvSpPr>
          <p:nvPr/>
        </p:nvSpPr>
        <p:spPr>
          <a:xfrm>
            <a:off x="457200" y="1752600"/>
            <a:ext cx="8153400" cy="4114800"/>
          </a:xfrm>
          <a:prstGeom prst="rect">
            <a:avLst/>
          </a:prstGeom>
        </p:spPr>
        <p:txBody>
          <a:bodyPr vert="horz" lIns="91440" tIns="45720" rIns="91440" bIns="45720" rtlCol="1">
            <a:noAutofit/>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ناتج التفاعل يفيد لكثير من التجارب</a:t>
            </a:r>
          </a:p>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والتحليلات بما في ذلك : </a:t>
            </a:r>
            <a:b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b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الاستنساخ. </a:t>
            </a:r>
            <a:b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b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معرفة تسلسل القواعد </a:t>
            </a:r>
            <a:r>
              <a:rPr kumimoji="0" lang="ar-SA" sz="4800" b="1" i="0" u="none" strike="noStrike" kern="1200" cap="none" spc="0" normalizeH="0" baseline="0" noProof="0" dirty="0" err="1" smtClean="0">
                <a:ln>
                  <a:noFill/>
                </a:ln>
                <a:solidFill>
                  <a:schemeClr val="tx1"/>
                </a:solidFill>
                <a:effectLst/>
                <a:uLnTx/>
                <a:uFillTx/>
                <a:latin typeface="+mn-lt"/>
                <a:ea typeface="+mn-ea"/>
                <a:cs typeface="Arial" pitchFamily="34" charset="0"/>
              </a:rPr>
              <a:t>النيتروجينية</a:t>
            </a: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a:t>
            </a:r>
            <a:b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b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الطفرات. </a:t>
            </a:r>
            <a:b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b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 تحديد الهوية </a:t>
            </a:r>
            <a:r>
              <a:rPr kumimoji="0" lang="ar-SA" sz="4800" b="1" i="0" u="none" strike="noStrike" kern="1200" cap="none" spc="0" normalizeH="0" baseline="0" noProof="0" dirty="0" err="1" smtClean="0">
                <a:ln>
                  <a:noFill/>
                </a:ln>
                <a:solidFill>
                  <a:schemeClr val="tx1"/>
                </a:solidFill>
                <a:effectLst/>
                <a:uLnTx/>
                <a:uFillTx/>
                <a:latin typeface="+mn-lt"/>
                <a:ea typeface="+mn-ea"/>
                <a:cs typeface="Arial" pitchFamily="34" charset="0"/>
              </a:rPr>
              <a:t>الوراثيةو</a:t>
            </a:r>
            <a:r>
              <a:rPr kumimoji="0" lang="ar-SA" sz="4800" b="1" i="0" u="none" strike="noStrike" kern="1200" cap="none" spc="0" normalizeH="0" baseline="0" noProof="0" dirty="0" smtClean="0">
                <a:ln>
                  <a:noFill/>
                </a:ln>
                <a:solidFill>
                  <a:schemeClr val="tx1"/>
                </a:solidFill>
                <a:effectLst/>
                <a:uLnTx/>
                <a:uFillTx/>
                <a:latin typeface="+mn-lt"/>
                <a:ea typeface="+mn-ea"/>
                <a:cs typeface="+mn-cs"/>
              </a:rPr>
              <a:t> </a:t>
            </a:r>
            <a:r>
              <a:rPr kumimoji="0" lang="ar-SA" sz="4800" b="1" i="0" u="none" strike="noStrike" kern="1200" cap="none" spc="0" normalizeH="0" baseline="0" noProof="0" dirty="0" smtClean="0">
                <a:ln>
                  <a:noFill/>
                </a:ln>
                <a:solidFill>
                  <a:schemeClr val="tx1"/>
                </a:solidFill>
                <a:effectLst/>
                <a:uLnTx/>
                <a:uFillTx/>
                <a:latin typeface="+mn-lt"/>
                <a:ea typeface="+mn-ea"/>
                <a:cs typeface="Arial" pitchFamily="34" charset="0"/>
              </a:rPr>
              <a:t>إثبات </a:t>
            </a:r>
            <a:r>
              <a:rPr kumimoji="0" lang="ar-SA" sz="4800" b="1" i="0" u="none" strike="noStrike" kern="1200" cap="none" spc="0" normalizeH="0" baseline="0" noProof="0" dirty="0" err="1" smtClean="0">
                <a:ln>
                  <a:noFill/>
                </a:ln>
                <a:solidFill>
                  <a:schemeClr val="tx1"/>
                </a:solidFill>
                <a:effectLst/>
                <a:uLnTx/>
                <a:uFillTx/>
                <a:latin typeface="+mn-lt"/>
                <a:ea typeface="+mn-ea"/>
                <a:cs typeface="Arial" pitchFamily="34" charset="0"/>
              </a:rPr>
              <a:t>الأبوه</a:t>
            </a:r>
            <a:r>
              <a:rPr kumimoji="0" lang="en-US" sz="4800" b="1"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ar-SA" sz="4000" b="1" i="0" u="none" strike="noStrike" kern="1200" cap="none" spc="0" normalizeH="0" baseline="0" noProof="0" dirty="0" smtClean="0">
                <a:ln>
                  <a:noFill/>
                </a:ln>
                <a:solidFill>
                  <a:schemeClr val="tx1"/>
                </a:solidFill>
                <a:effectLst/>
                <a:uLnTx/>
                <a:uFillTx/>
                <a:latin typeface="+mn-lt"/>
                <a:ea typeface="+mn-ea"/>
                <a:cs typeface="Arial" pitchFamily="34" charset="0"/>
              </a:rPr>
              <a:t>.</a:t>
            </a:r>
            <a:endParaRPr kumimoji="0" lang="en-US" sz="4000" b="1"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Tree>
  </p:cSld>
  <p:clrMapOvr>
    <a:masterClrMapping/>
  </p:clrMapOvr>
  <p:transition spd="slow">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38200" y="304800"/>
            <a:ext cx="7772400" cy="1143000"/>
          </a:xfrm>
        </p:spPr>
        <p:txBody>
          <a:bodyPr>
            <a:noAutofit/>
          </a:bodyPr>
          <a:lstStyle/>
          <a:p>
            <a:pPr algn="ctr" rtl="1"/>
            <a:r>
              <a:rPr lang="ar-SA" sz="7200" b="1" dirty="0" smtClean="0">
                <a:cs typeface="Arial" pitchFamily="34" charset="0"/>
              </a:rPr>
              <a:t>التفاعل يحتاج إلى</a:t>
            </a:r>
            <a:endParaRPr lang="en-US" sz="7200" b="1" dirty="0" smtClean="0">
              <a:cs typeface="Arial" pitchFamily="34" charset="0"/>
            </a:endParaRPr>
          </a:p>
        </p:txBody>
      </p:sp>
      <p:sp>
        <p:nvSpPr>
          <p:cNvPr id="3" name="Rectangle 2"/>
          <p:cNvSpPr txBox="1">
            <a:spLocks noChangeArrowheads="1"/>
          </p:cNvSpPr>
          <p:nvPr/>
        </p:nvSpPr>
        <p:spPr>
          <a:xfrm>
            <a:off x="914400" y="1828800"/>
            <a:ext cx="7772400" cy="1143000"/>
          </a:xfrm>
          <a:prstGeom prst="rect">
            <a:avLst/>
          </a:prstGeom>
        </p:spPr>
        <p:txBody>
          <a:bodyPr vert="horz" lIns="91440" tIns="45720" rIns="91440" bIns="45720" rtlCol="1" anchor="ctr">
            <a:normAutofit lnSpcReduction="1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IQ" sz="6600" b="1" dirty="0" smtClean="0">
                <a:latin typeface="+mj-lt"/>
                <a:ea typeface="+mj-ea"/>
                <a:cs typeface="Arial" pitchFamily="34" charset="0"/>
              </a:rPr>
              <a:t>1</a:t>
            </a:r>
            <a:r>
              <a:rPr lang="ar-IQ" sz="7200" b="1" dirty="0" smtClean="0">
                <a:latin typeface="+mj-lt"/>
                <a:ea typeface="+mj-ea"/>
                <a:cs typeface="Arial" pitchFamily="34" charset="0"/>
              </a:rPr>
              <a:t>-</a:t>
            </a:r>
            <a:r>
              <a:rPr kumimoji="0" lang="ar-SA" sz="7200" b="1" i="0" u="none" strike="noStrike" kern="1200" cap="none" spc="0" normalizeH="0" baseline="0" noProof="0" dirty="0" smtClean="0">
                <a:ln>
                  <a:noFill/>
                </a:ln>
                <a:solidFill>
                  <a:schemeClr val="tx1"/>
                </a:solidFill>
                <a:effectLst/>
                <a:uLnTx/>
                <a:uFillTx/>
                <a:latin typeface="+mj-lt"/>
                <a:ea typeface="+mj-ea"/>
                <a:cs typeface="Arial" pitchFamily="34" charset="0"/>
              </a:rPr>
              <a:t>عينة التفاعل</a:t>
            </a:r>
            <a:endParaRPr kumimoji="0" lang="en-US" sz="6600" b="1" i="0" u="none" strike="noStrike" kern="1200" cap="none" spc="0" normalizeH="0" baseline="0" noProof="0" dirty="0" smtClean="0">
              <a:ln>
                <a:noFill/>
              </a:ln>
              <a:solidFill>
                <a:schemeClr val="tx1"/>
              </a:solidFill>
              <a:effectLst/>
              <a:uLnTx/>
              <a:uFillTx/>
              <a:latin typeface="+mj-lt"/>
              <a:ea typeface="+mj-ea"/>
              <a:cs typeface="Arial" pitchFamily="34" charset="0"/>
            </a:endParaRPr>
          </a:p>
        </p:txBody>
      </p:sp>
      <p:pic>
        <p:nvPicPr>
          <p:cNvPr id="4" name="Picture 5" descr="132-23120%20to%2023125%20-%20Color%20-%20X"/>
          <p:cNvPicPr>
            <a:picLocks noChangeAspect="1" noChangeArrowheads="1"/>
          </p:cNvPicPr>
          <p:nvPr/>
        </p:nvPicPr>
        <p:blipFill>
          <a:blip r:embed="rId3"/>
          <a:srcRect/>
          <a:stretch>
            <a:fillRect/>
          </a:stretch>
        </p:blipFill>
        <p:spPr bwMode="auto">
          <a:xfrm>
            <a:off x="1524000" y="2895600"/>
            <a:ext cx="5867400" cy="3581400"/>
          </a:xfrm>
          <a:prstGeom prst="rect">
            <a:avLst/>
          </a:prstGeom>
          <a:noFill/>
          <a:ln w="9525">
            <a:noFill/>
            <a:miter lim="800000"/>
            <a:headEnd/>
            <a:tailEnd/>
          </a:ln>
          <a:effectLst>
            <a:outerShdw dist="35921" dir="2700000" algn="ctr" rotWithShape="0">
              <a:srgbClr val="000000"/>
            </a:outerShdw>
          </a:effectLst>
        </p:spPr>
      </p:pic>
      <p:pic>
        <p:nvPicPr>
          <p:cNvPr id="5" name="Picture 6"/>
          <p:cNvPicPr>
            <a:picLocks noChangeAspect="1" noChangeArrowheads="1"/>
          </p:cNvPicPr>
          <p:nvPr/>
        </p:nvPicPr>
        <p:blipFill>
          <a:blip r:embed="rId4"/>
          <a:srcRect/>
          <a:stretch>
            <a:fillRect/>
          </a:stretch>
        </p:blipFill>
        <p:spPr bwMode="auto">
          <a:xfrm rot="516137">
            <a:off x="5284173" y="3955456"/>
            <a:ext cx="1035050" cy="144938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مستطيل 2"/>
          <p:cNvSpPr/>
          <p:nvPr/>
        </p:nvSpPr>
        <p:spPr>
          <a:xfrm>
            <a:off x="152400" y="3581400"/>
            <a:ext cx="8305800" cy="2800767"/>
          </a:xfrm>
          <a:prstGeom prst="rect">
            <a:avLst/>
          </a:prstGeom>
        </p:spPr>
        <p:txBody>
          <a:bodyPr wrap="square">
            <a:spAutoFit/>
          </a:bodyPr>
          <a:lstStyle/>
          <a:p>
            <a:r>
              <a:rPr lang="ar-SA" sz="4400" b="1" dirty="0" smtClean="0">
                <a:cs typeface="Arial" pitchFamily="34" charset="0"/>
              </a:rPr>
              <a:t>وتكون نوعان (أمامي </a:t>
            </a:r>
            <a:r>
              <a:rPr lang="ar-SA" sz="4400" b="1" dirty="0" err="1" smtClean="0">
                <a:cs typeface="Arial" pitchFamily="34" charset="0"/>
              </a:rPr>
              <a:t>و</a:t>
            </a:r>
            <a:r>
              <a:rPr lang="ar-SA" sz="4400" b="1" dirty="0" smtClean="0">
                <a:cs typeface="Arial" pitchFamily="34" charset="0"/>
              </a:rPr>
              <a:t> خلفي)</a:t>
            </a:r>
          </a:p>
          <a:p>
            <a:r>
              <a:rPr lang="ar-SA" sz="4400" b="1" dirty="0" smtClean="0">
                <a:cs typeface="Arial" pitchFamily="34" charset="0"/>
              </a:rPr>
              <a:t>وهي تسلسل قواعد </a:t>
            </a:r>
            <a:r>
              <a:rPr lang="ar-SA" sz="4400" b="1" dirty="0" err="1" smtClean="0">
                <a:cs typeface="Arial" pitchFamily="34" charset="0"/>
              </a:rPr>
              <a:t>نيتروجينيه</a:t>
            </a:r>
            <a:r>
              <a:rPr lang="ar-SA" sz="4400" b="1" dirty="0" smtClean="0">
                <a:cs typeface="Arial" pitchFamily="34" charset="0"/>
              </a:rPr>
              <a:t> في شريط واحد قصير(</a:t>
            </a:r>
            <a:r>
              <a:rPr lang="en-US" sz="4400" b="1" dirty="0" smtClean="0">
                <a:cs typeface="Arial" pitchFamily="34" charset="0"/>
              </a:rPr>
              <a:t>20-25 bp</a:t>
            </a:r>
            <a:r>
              <a:rPr lang="ar-SA" sz="4400" b="1" dirty="0" smtClean="0">
                <a:cs typeface="Arial" pitchFamily="34" charset="0"/>
              </a:rPr>
              <a:t>)  مكمل لبداية الجزء المراد تضخيمه في الحمض النووي.</a:t>
            </a:r>
            <a:endParaRPr lang="en-US" sz="4400" b="1" dirty="0" smtClean="0">
              <a:cs typeface="Arial" pitchFamily="34" charset="0"/>
            </a:endParaRPr>
          </a:p>
        </p:txBody>
      </p:sp>
      <p:pic>
        <p:nvPicPr>
          <p:cNvPr id="4" name="Picture 10" descr="H:\صور خاصة للوراثة\o_P286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35718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1143000" y="1295400"/>
            <a:ext cx="8229600" cy="1143000"/>
          </a:xfrm>
        </p:spPr>
        <p:txBody>
          <a:bodyPr>
            <a:normAutofit fontScale="90000"/>
          </a:bodyPr>
          <a:lstStyle/>
          <a:p>
            <a:r>
              <a:rPr lang="ar-IQ" sz="6600" b="1" u="sng" dirty="0" smtClean="0">
                <a:cs typeface="Arial" pitchFamily="34" charset="0"/>
              </a:rPr>
              <a:t>2</a:t>
            </a:r>
            <a:r>
              <a:rPr lang="ar-IQ" sz="6600" b="1" dirty="0" smtClean="0">
                <a:cs typeface="Arial" pitchFamily="34" charset="0"/>
              </a:rPr>
              <a:t>-</a:t>
            </a:r>
            <a:r>
              <a:rPr lang="ar-SA" sz="6600" b="1" dirty="0" smtClean="0">
                <a:cs typeface="Arial" pitchFamily="34" charset="0"/>
              </a:rPr>
              <a:t>البادئات </a:t>
            </a:r>
            <a:r>
              <a:rPr kumimoji="1" lang="en-US" sz="6600" b="1" dirty="0" smtClean="0">
                <a:solidFill>
                  <a:srgbClr val="FFFF00"/>
                </a:solidFill>
              </a:rPr>
              <a:t>CC</a:t>
            </a:r>
            <a:r>
              <a:rPr kumimoji="1" lang="en-US" sz="6600" b="1" dirty="0" smtClean="0">
                <a:solidFill>
                  <a:schemeClr val="accent2"/>
                </a:solidFill>
              </a:rPr>
              <a:t>G</a:t>
            </a:r>
            <a:r>
              <a:rPr kumimoji="1" lang="en-US" sz="6600" b="1" dirty="0" smtClean="0">
                <a:solidFill>
                  <a:schemeClr val="accent1"/>
                </a:solidFill>
              </a:rPr>
              <a:t>AA</a:t>
            </a:r>
            <a:r>
              <a:rPr kumimoji="1" lang="en-US" sz="6600" b="1" dirty="0" smtClean="0">
                <a:solidFill>
                  <a:srgbClr val="FF0066"/>
                </a:solidFill>
              </a:rPr>
              <a:t>T</a:t>
            </a:r>
            <a:r>
              <a:rPr kumimoji="1" lang="en-US" sz="6600" b="1" dirty="0" smtClean="0">
                <a:solidFill>
                  <a:schemeClr val="accent2"/>
                </a:solidFill>
              </a:rPr>
              <a:t>GGG</a:t>
            </a:r>
            <a:r>
              <a:rPr kumimoji="1" lang="en-US" sz="6600" b="1" dirty="0" smtClean="0">
                <a:solidFill>
                  <a:schemeClr val="accent1"/>
                </a:solidFill>
              </a:rPr>
              <a:t>A</a:t>
            </a:r>
            <a:r>
              <a:rPr kumimoji="1" lang="en-US" sz="6600" b="1" dirty="0" smtClean="0">
                <a:solidFill>
                  <a:srgbClr val="FF0066"/>
                </a:solidFill>
              </a:rPr>
              <a:t>T</a:t>
            </a:r>
            <a:r>
              <a:rPr kumimoji="1" lang="en-US" sz="6600" b="1" dirty="0" smtClean="0">
                <a:solidFill>
                  <a:schemeClr val="accent2"/>
                </a:solidFill>
              </a:rPr>
              <a:t>G</a:t>
            </a:r>
            <a:r>
              <a:rPr kumimoji="1" lang="en-US" sz="6600" b="1" dirty="0" smtClean="0">
                <a:solidFill>
                  <a:srgbClr val="FFFF00"/>
                </a:solidFill>
              </a:rPr>
              <a:t>C</a:t>
            </a:r>
            <a:r>
              <a:rPr kumimoji="1" lang="en-US" sz="6600" b="1" dirty="0" smtClean="0"/>
              <a:t/>
            </a:r>
            <a:br>
              <a:rPr kumimoji="1" lang="en-US" sz="6600" b="1" dirty="0" smtClean="0"/>
            </a:br>
            <a:r>
              <a:rPr kumimoji="1" lang="en-US" sz="6600" b="1" dirty="0" smtClean="0"/>
              <a:t>	</a:t>
            </a:r>
            <a:r>
              <a:rPr kumimoji="1" lang="en-US" sz="6600" b="1" dirty="0" smtClean="0">
                <a:solidFill>
                  <a:schemeClr val="accent2"/>
                </a:solidFill>
              </a:rPr>
              <a:t>GG</a:t>
            </a:r>
            <a:r>
              <a:rPr kumimoji="1" lang="en-US" sz="6600" b="1" dirty="0" smtClean="0">
                <a:solidFill>
                  <a:srgbClr val="FFFF00"/>
                </a:solidFill>
              </a:rPr>
              <a:t>C</a:t>
            </a:r>
            <a:r>
              <a:rPr kumimoji="1" lang="en-US" sz="6600" b="1" dirty="0" smtClean="0">
                <a:solidFill>
                  <a:srgbClr val="FF0066"/>
                </a:solidFill>
              </a:rPr>
              <a:t>TT</a:t>
            </a:r>
            <a:r>
              <a:rPr kumimoji="1" lang="en-US" sz="6600" b="1" dirty="0" smtClean="0">
                <a:solidFill>
                  <a:schemeClr val="accent1"/>
                </a:solidFill>
              </a:rPr>
              <a:t>A</a:t>
            </a:r>
            <a:r>
              <a:rPr kumimoji="1" lang="en-US" sz="6600" b="1" dirty="0" smtClean="0">
                <a:solidFill>
                  <a:srgbClr val="FFFF00"/>
                </a:solidFill>
              </a:rPr>
              <a:t>CCC</a:t>
            </a:r>
            <a:r>
              <a:rPr kumimoji="1" lang="en-US" sz="6600" b="1" dirty="0" smtClean="0">
                <a:solidFill>
                  <a:srgbClr val="FF0066"/>
                </a:solidFill>
              </a:rPr>
              <a:t>T</a:t>
            </a:r>
            <a:r>
              <a:rPr kumimoji="1" lang="en-US" sz="6600" b="1" dirty="0" smtClean="0">
                <a:solidFill>
                  <a:schemeClr val="accent1"/>
                </a:solidFill>
              </a:rPr>
              <a:t>A</a:t>
            </a:r>
            <a:r>
              <a:rPr kumimoji="1" lang="en-US" sz="6600" b="1" dirty="0" smtClean="0">
                <a:solidFill>
                  <a:srgbClr val="FFFF00"/>
                </a:solidFill>
              </a:rPr>
              <a:t>C</a:t>
            </a:r>
            <a:r>
              <a:rPr kumimoji="1" lang="en-US" sz="6600" b="1" dirty="0" smtClean="0">
                <a:solidFill>
                  <a:schemeClr val="accent2"/>
                </a:solidFill>
              </a:rPr>
              <a:t>G</a:t>
            </a:r>
            <a:br>
              <a:rPr kumimoji="1" lang="en-US" sz="6600" b="1" dirty="0" smtClean="0">
                <a:solidFill>
                  <a:schemeClr val="accent2"/>
                </a:solidFill>
              </a:rPr>
            </a:br>
            <a:endParaRPr lang="en-US" sz="6600" b="1" dirty="0" smtClean="0">
              <a:cs typeface="Arial" pitchFamily="34" charset="0"/>
            </a:endParaRPr>
          </a:p>
        </p:txBody>
      </p:sp>
    </p:spTree>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600" y="0"/>
            <a:ext cx="8534400" cy="1828800"/>
          </a:xfrm>
        </p:spPr>
        <p:txBody>
          <a:bodyPr>
            <a:noAutofit/>
          </a:bodyPr>
          <a:lstStyle/>
          <a:p>
            <a:pPr algn="r" rtl="1"/>
            <a:r>
              <a:rPr lang="ar-SA" sz="6000" b="1" u="sng" dirty="0" err="1" smtClean="0">
                <a:solidFill>
                  <a:srgbClr val="FFFF00"/>
                </a:solidFill>
                <a:cs typeface="Arial" pitchFamily="34" charset="0"/>
              </a:rPr>
              <a:t>انزيم</a:t>
            </a:r>
            <a:r>
              <a:rPr lang="ar-SA" sz="6000" b="1" u="sng" dirty="0" smtClean="0">
                <a:solidFill>
                  <a:srgbClr val="FFFF00"/>
                </a:solidFill>
                <a:cs typeface="Arial" pitchFamily="34" charset="0"/>
              </a:rPr>
              <a:t> التفاعل</a:t>
            </a:r>
            <a:r>
              <a:rPr lang="ar-SA" sz="5400" u="sng" dirty="0" smtClean="0">
                <a:solidFill>
                  <a:srgbClr val="FFFF00"/>
                </a:solidFill>
                <a:cs typeface="Arial" pitchFamily="34" charset="0"/>
              </a:rPr>
              <a:t>   </a:t>
            </a:r>
            <a:r>
              <a:rPr lang="en-US" sz="5400" u="sng" dirty="0" err="1" smtClean="0">
                <a:solidFill>
                  <a:srgbClr val="FFFF00"/>
                </a:solidFill>
                <a:cs typeface="Arial" pitchFamily="34" charset="0"/>
              </a:rPr>
              <a:t>Taq</a:t>
            </a:r>
            <a:r>
              <a:rPr lang="en-US" sz="5400" u="sng" dirty="0" smtClean="0">
                <a:solidFill>
                  <a:srgbClr val="FFFF00"/>
                </a:solidFill>
                <a:cs typeface="Arial" pitchFamily="34" charset="0"/>
              </a:rPr>
              <a:t> polymerase</a:t>
            </a:r>
          </a:p>
        </p:txBody>
      </p:sp>
      <p:pic>
        <p:nvPicPr>
          <p:cNvPr id="3" name="Picture 4"/>
          <p:cNvPicPr>
            <a:picLocks noChangeAspect="1" noChangeArrowheads="1"/>
          </p:cNvPicPr>
          <p:nvPr/>
        </p:nvPicPr>
        <p:blipFill>
          <a:blip r:embed="rId3"/>
          <a:srcRect/>
          <a:stretch>
            <a:fillRect/>
          </a:stretch>
        </p:blipFill>
        <p:spPr bwMode="auto">
          <a:xfrm>
            <a:off x="1209675" y="1447800"/>
            <a:ext cx="4048125" cy="2209800"/>
          </a:xfrm>
          <a:prstGeom prst="rect">
            <a:avLst/>
          </a:prstGeom>
          <a:noFill/>
          <a:ln w="9525">
            <a:noFill/>
            <a:miter lim="800000"/>
            <a:headEnd/>
            <a:tailEnd/>
          </a:ln>
        </p:spPr>
      </p:pic>
      <p:sp>
        <p:nvSpPr>
          <p:cNvPr id="4" name="Rectangle 3"/>
          <p:cNvSpPr txBox="1">
            <a:spLocks noChangeArrowheads="1"/>
          </p:cNvSpPr>
          <p:nvPr/>
        </p:nvSpPr>
        <p:spPr>
          <a:xfrm>
            <a:off x="381000" y="1981200"/>
            <a:ext cx="8686800" cy="3352800"/>
          </a:xfrm>
          <a:prstGeom prst="rect">
            <a:avLst/>
          </a:prstGeom>
        </p:spPr>
        <p:txBody>
          <a:bodyPr vert="horz" lIns="91440" tIns="45720" rIns="91440" bIns="45720" rtlCol="1">
            <a:normAutofit fontScale="92500" lnSpcReduction="10000"/>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4800" b="0" i="0" u="none" strike="noStrike" kern="1200" cap="none" spc="0" normalizeH="0" baseline="0" noProof="0" dirty="0" smtClean="0">
                <a:ln>
                  <a:noFill/>
                </a:ln>
                <a:solidFill>
                  <a:schemeClr val="tx1"/>
                </a:solidFill>
                <a:effectLst/>
                <a:uLnTx/>
                <a:uFillTx/>
                <a:latin typeface="+mn-lt"/>
                <a:ea typeface="+mn-ea"/>
                <a:cs typeface="Arial" pitchFamily="34" charset="0"/>
              </a:rPr>
              <a:t>  </a:t>
            </a:r>
          </a:p>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6000" b="0" i="0" u="none" strike="noStrike" kern="1200" cap="none" spc="0" normalizeH="0" baseline="0" noProof="0" dirty="0" smtClean="0">
                <a:ln>
                  <a:noFill/>
                </a:ln>
                <a:solidFill>
                  <a:schemeClr val="tx1"/>
                </a:solidFill>
                <a:effectLst/>
                <a:uLnTx/>
                <a:uFillTx/>
                <a:latin typeface="+mn-lt"/>
                <a:ea typeface="+mn-ea"/>
                <a:cs typeface="Arial" pitchFamily="34" charset="0"/>
              </a:rPr>
              <a:t>مستخرج من سلالة </a:t>
            </a:r>
            <a:r>
              <a:rPr kumimoji="0" lang="ar-SA" sz="6000" b="0" i="0" u="none" strike="noStrike" kern="1200" cap="none" spc="0" normalizeH="0" baseline="0" noProof="0" dirty="0" err="1" smtClean="0">
                <a:ln>
                  <a:noFill/>
                </a:ln>
                <a:solidFill>
                  <a:schemeClr val="tx1"/>
                </a:solidFill>
                <a:effectLst/>
                <a:uLnTx/>
                <a:uFillTx/>
                <a:latin typeface="+mn-lt"/>
                <a:ea typeface="+mn-ea"/>
                <a:cs typeface="Arial" pitchFamily="34" charset="0"/>
              </a:rPr>
              <a:t>بكتيريه</a:t>
            </a:r>
            <a:r>
              <a:rPr kumimoji="0" lang="ar-SA" sz="6000" b="0" i="0" u="none" strike="noStrike" kern="1200" cap="none" spc="0" normalizeH="0" baseline="0" noProof="0" dirty="0" smtClean="0">
                <a:ln>
                  <a:noFill/>
                </a:ln>
                <a:solidFill>
                  <a:schemeClr val="tx1"/>
                </a:solidFill>
                <a:effectLst/>
                <a:uLnTx/>
                <a:uFillTx/>
                <a:latin typeface="+mn-lt"/>
                <a:ea typeface="+mn-ea"/>
                <a:cs typeface="Arial" pitchFamily="34" charset="0"/>
              </a:rPr>
              <a:t> تسمى </a:t>
            </a:r>
            <a:r>
              <a:rPr kumimoji="0" lang="en-US" sz="6000" b="0" i="0" u="none" strike="noStrike" kern="1200" cap="none" spc="0" normalizeH="0" baseline="0" noProof="0" dirty="0" err="1" smtClean="0">
                <a:ln>
                  <a:noFill/>
                </a:ln>
                <a:solidFill>
                  <a:schemeClr val="tx1"/>
                </a:solidFill>
                <a:effectLst/>
                <a:uLnTx/>
                <a:uFillTx/>
                <a:latin typeface="+mn-lt"/>
                <a:ea typeface="+mn-ea"/>
                <a:cs typeface="Arial" pitchFamily="34" charset="0"/>
              </a:rPr>
              <a:t>Thermus</a:t>
            </a:r>
            <a:r>
              <a:rPr kumimoji="0" lang="en-US" sz="6000" b="0"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en-US" sz="6000" b="0" i="0" u="none" strike="noStrike" kern="1200" cap="none" spc="0" normalizeH="0" baseline="0" noProof="0" dirty="0" err="1" smtClean="0">
                <a:ln>
                  <a:noFill/>
                </a:ln>
                <a:solidFill>
                  <a:schemeClr val="tx1"/>
                </a:solidFill>
                <a:effectLst/>
                <a:uLnTx/>
                <a:uFillTx/>
                <a:latin typeface="+mn-lt"/>
                <a:ea typeface="+mn-ea"/>
                <a:cs typeface="Arial" pitchFamily="34" charset="0"/>
              </a:rPr>
              <a:t>aquaticus</a:t>
            </a:r>
            <a:r>
              <a:rPr kumimoji="0" lang="ar-SA" sz="6000" b="0" i="0" u="none" strike="noStrike" kern="1200" cap="none" spc="0" normalizeH="0" baseline="0" noProof="0" dirty="0" smtClean="0">
                <a:ln>
                  <a:noFill/>
                </a:ln>
                <a:solidFill>
                  <a:schemeClr val="tx1"/>
                </a:solidFill>
                <a:effectLst/>
                <a:uLnTx/>
                <a:uFillTx/>
                <a:latin typeface="+mn-lt"/>
                <a:ea typeface="+mn-ea"/>
                <a:cs typeface="Arial" pitchFamily="34" charset="0"/>
              </a:rPr>
              <a:t> التي تعيش في مياه حارة</a:t>
            </a:r>
            <a:r>
              <a:rPr kumimoji="0" lang="ar-SA" sz="4800" b="0" i="0" u="none" strike="noStrike" kern="1200" cap="none" spc="0" normalizeH="0" baseline="0" noProof="0" dirty="0" smtClean="0">
                <a:ln>
                  <a:noFill/>
                </a:ln>
                <a:solidFill>
                  <a:schemeClr val="tx1"/>
                </a:solidFill>
                <a:effectLst/>
                <a:uLnTx/>
                <a:uFillTx/>
                <a:latin typeface="+mn-lt"/>
                <a:ea typeface="+mn-ea"/>
                <a:cs typeface="Arial" pitchFamily="34" charset="0"/>
              </a:rPr>
              <a:t>.</a:t>
            </a: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5"/>
          <p:cNvPicPr>
            <a:picLocks noChangeAspect="1" noChangeArrowheads="1"/>
          </p:cNvPicPr>
          <p:nvPr/>
        </p:nvPicPr>
        <p:blipFill>
          <a:blip r:embed="rId4"/>
          <a:srcRect/>
          <a:stretch>
            <a:fillRect/>
          </a:stretch>
        </p:blipFill>
        <p:spPr bwMode="auto">
          <a:xfrm>
            <a:off x="609600" y="4495800"/>
            <a:ext cx="4572000" cy="2184400"/>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28600" y="381000"/>
            <a:ext cx="8763000" cy="6863417"/>
          </a:xfrm>
          <a:prstGeom prst="rect">
            <a:avLst/>
          </a:prstGeom>
        </p:spPr>
        <p:txBody>
          <a:bodyPr wrap="square">
            <a:spAutoFit/>
          </a:bodyPr>
          <a:lstStyle/>
          <a:p>
            <a:pPr algn="justLow"/>
            <a:r>
              <a:rPr lang="ar-SY" sz="4000" dirty="0" smtClean="0">
                <a:solidFill>
                  <a:srgbClr val="FF0000"/>
                </a:solidFill>
              </a:rPr>
              <a:t>المورثة </a:t>
            </a:r>
            <a:r>
              <a:rPr lang="en-US" sz="4000" dirty="0" smtClean="0">
                <a:solidFill>
                  <a:srgbClr val="FF0000"/>
                </a:solidFill>
              </a:rPr>
              <a:t>gene</a:t>
            </a:r>
            <a:r>
              <a:rPr lang="en-US" sz="4000" dirty="0" smtClean="0">
                <a:solidFill>
                  <a:schemeClr val="bg1">
                    <a:lumMod val="95000"/>
                    <a:lumOff val="5000"/>
                  </a:schemeClr>
                </a:solidFill>
              </a:rPr>
              <a:t>  </a:t>
            </a:r>
            <a:r>
              <a:rPr lang="ar-SY" sz="4000" dirty="0" smtClean="0">
                <a:solidFill>
                  <a:srgbClr val="FFFF00"/>
                </a:solidFill>
              </a:rPr>
              <a:t>هي الوحدة الفيزيائية والوظيفية الأساسية في الوراثة، تتكون من الحمض النووي المنقوص الأكسجين </a:t>
            </a:r>
            <a:r>
              <a:rPr lang="en-US" sz="4000" dirty="0" smtClean="0">
                <a:solidFill>
                  <a:srgbClr val="FFFF00"/>
                </a:solidFill>
              </a:rPr>
              <a:t>DNA </a:t>
            </a:r>
            <a:r>
              <a:rPr lang="ar-SY" sz="4000" dirty="0" smtClean="0">
                <a:solidFill>
                  <a:srgbClr val="FFFF00"/>
                </a:solidFill>
              </a:rPr>
              <a:t> </a:t>
            </a:r>
            <a:r>
              <a:rPr lang="ar-IQ" sz="4000" dirty="0" smtClean="0">
                <a:solidFill>
                  <a:srgbClr val="FFFF00"/>
                </a:solidFill>
              </a:rPr>
              <a:t>وتتكون من </a:t>
            </a:r>
            <a:r>
              <a:rPr lang="ar-SY" sz="4000" dirty="0" smtClean="0">
                <a:solidFill>
                  <a:srgbClr val="FFFF00"/>
                </a:solidFill>
              </a:rPr>
              <a:t>القواعد أدنين </a:t>
            </a:r>
            <a:r>
              <a:rPr lang="en-US" sz="4000" dirty="0" smtClean="0">
                <a:solidFill>
                  <a:srgbClr val="FFFF00"/>
                </a:solidFill>
              </a:rPr>
              <a:t>A،</a:t>
            </a:r>
            <a:r>
              <a:rPr lang="ar-SY" sz="4000" dirty="0" err="1" smtClean="0">
                <a:solidFill>
                  <a:srgbClr val="FFFF00"/>
                </a:solidFill>
              </a:rPr>
              <a:t>سيتو</a:t>
            </a:r>
            <a:r>
              <a:rPr lang="ar-IQ" sz="4000" dirty="0" smtClean="0">
                <a:solidFill>
                  <a:srgbClr val="FFFF00"/>
                </a:solidFill>
              </a:rPr>
              <a:t>س</a:t>
            </a:r>
            <a:r>
              <a:rPr lang="ar-SY" sz="4000" dirty="0" smtClean="0">
                <a:solidFill>
                  <a:srgbClr val="FFFF00"/>
                </a:solidFill>
              </a:rPr>
              <a:t>ين </a:t>
            </a:r>
            <a:r>
              <a:rPr lang="en-US" sz="4000" dirty="0" smtClean="0">
                <a:solidFill>
                  <a:srgbClr val="FFFF00"/>
                </a:solidFill>
              </a:rPr>
              <a:t>C، </a:t>
            </a:r>
            <a:r>
              <a:rPr lang="ar-IQ" sz="4000" dirty="0" smtClean="0">
                <a:solidFill>
                  <a:srgbClr val="FFFF00"/>
                </a:solidFill>
              </a:rPr>
              <a:t>ك</a:t>
            </a:r>
            <a:r>
              <a:rPr lang="ar-SY" sz="4000" dirty="0" smtClean="0">
                <a:solidFill>
                  <a:srgbClr val="FFFF00"/>
                </a:solidFill>
              </a:rPr>
              <a:t>وانين </a:t>
            </a:r>
            <a:r>
              <a:rPr lang="en-US" sz="4000" dirty="0" smtClean="0">
                <a:solidFill>
                  <a:srgbClr val="FFFF00"/>
                </a:solidFill>
              </a:rPr>
              <a:t>G، </a:t>
            </a:r>
            <a:r>
              <a:rPr lang="ar-SY" sz="4000" dirty="0" smtClean="0">
                <a:solidFill>
                  <a:srgbClr val="FFFF00"/>
                </a:solidFill>
              </a:rPr>
              <a:t>و</a:t>
            </a:r>
            <a:r>
              <a:rPr lang="ar-IQ" sz="4000" dirty="0" smtClean="0">
                <a:solidFill>
                  <a:srgbClr val="FFFF00"/>
                </a:solidFill>
              </a:rPr>
              <a:t>ث</a:t>
            </a:r>
            <a:r>
              <a:rPr lang="ar-SY" sz="4000" dirty="0" smtClean="0">
                <a:solidFill>
                  <a:srgbClr val="FFFF00"/>
                </a:solidFill>
              </a:rPr>
              <a:t>ي</a:t>
            </a:r>
            <a:r>
              <a:rPr lang="ar-IQ" sz="4000" dirty="0" smtClean="0">
                <a:solidFill>
                  <a:srgbClr val="FFFF00"/>
                </a:solidFill>
              </a:rPr>
              <a:t>ا</a:t>
            </a:r>
            <a:r>
              <a:rPr lang="ar-SY" sz="4000" dirty="0" err="1" smtClean="0">
                <a:solidFill>
                  <a:srgbClr val="FFFF00"/>
                </a:solidFill>
              </a:rPr>
              <a:t>مين</a:t>
            </a:r>
            <a:r>
              <a:rPr lang="en-US" sz="4000" dirty="0" smtClean="0">
                <a:solidFill>
                  <a:srgbClr val="FFFF00"/>
                </a:solidFill>
              </a:rPr>
              <a:t> T</a:t>
            </a:r>
            <a:r>
              <a:rPr lang="ar-IQ" sz="4000" dirty="0" smtClean="0">
                <a:solidFill>
                  <a:srgbClr val="FFFF00"/>
                </a:solidFill>
              </a:rPr>
              <a:t>والتي تحمل </a:t>
            </a:r>
            <a:r>
              <a:rPr lang="ar-SY" sz="4000" dirty="0" smtClean="0">
                <a:solidFill>
                  <a:srgbClr val="FFFF00"/>
                </a:solidFill>
              </a:rPr>
              <a:t>المعلومات اللازمة لصنع البروتينات المختلفة في </a:t>
            </a:r>
            <a:r>
              <a:rPr lang="ar-SY" sz="4000" dirty="0" err="1" smtClean="0">
                <a:solidFill>
                  <a:srgbClr val="FFFF00"/>
                </a:solidFill>
              </a:rPr>
              <a:t>س</a:t>
            </a:r>
            <a:r>
              <a:rPr lang="ar-IQ" sz="4000" dirty="0" smtClean="0">
                <a:solidFill>
                  <a:srgbClr val="FFFF00"/>
                </a:solidFill>
              </a:rPr>
              <a:t>ا</a:t>
            </a:r>
            <a:r>
              <a:rPr lang="ar-SY" sz="4000" dirty="0" err="1" smtClean="0">
                <a:solidFill>
                  <a:srgbClr val="FFFF00"/>
                </a:solidFill>
              </a:rPr>
              <a:t>يتوبلازم</a:t>
            </a:r>
            <a:r>
              <a:rPr lang="ar-SY" sz="4000" dirty="0" smtClean="0">
                <a:solidFill>
                  <a:srgbClr val="FFFF00"/>
                </a:solidFill>
              </a:rPr>
              <a:t> الخلايا وهي تُعد المكونات الأساسية في الخلايا والأنسجة وكذلك لصنع الإنزيمات المهمة في التفاعلات الكيماوية الحيوية. ويراوح حجم المورثات بين بضع مئات من القواعد، إلى أكثر من مليونين منها.</a:t>
            </a:r>
            <a:endParaRPr lang="ar-SA" sz="4000" dirty="0" smtClean="0">
              <a:solidFill>
                <a:srgbClr val="FFFF00"/>
              </a:solidFill>
            </a:endParaRPr>
          </a:p>
          <a:p>
            <a:pPr algn="justLow"/>
            <a:endParaRPr lang="ar-SA" sz="4000" dirty="0">
              <a:solidFill>
                <a:srgbClr val="FFFF00"/>
              </a:solidFill>
            </a:endParaRPr>
          </a:p>
        </p:txBody>
      </p:sp>
    </p:spTree>
  </p:cSld>
  <p:clrMapOvr>
    <a:masterClrMapping/>
  </p:clrMapOvr>
  <p:transition spd="slow">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62000" y="304800"/>
            <a:ext cx="7772400" cy="1143000"/>
          </a:xfrm>
        </p:spPr>
        <p:txBody>
          <a:bodyPr>
            <a:noAutofit/>
          </a:bodyPr>
          <a:lstStyle/>
          <a:p>
            <a:pPr algn="r" rtl="1"/>
            <a:r>
              <a:rPr lang="ar-SA" sz="7200" b="1" dirty="0" smtClean="0">
                <a:cs typeface="Arial" pitchFamily="34" charset="0"/>
              </a:rPr>
              <a:t>القواعد </a:t>
            </a:r>
            <a:r>
              <a:rPr lang="ar-SA" sz="7200" b="1" dirty="0" err="1" smtClean="0">
                <a:cs typeface="Arial" pitchFamily="34" charset="0"/>
              </a:rPr>
              <a:t>النيتروجينية</a:t>
            </a:r>
            <a:endParaRPr lang="en-US" sz="7200" b="1" dirty="0" smtClean="0">
              <a:cs typeface="Arial" pitchFamily="34" charset="0"/>
            </a:endParaRPr>
          </a:p>
        </p:txBody>
      </p:sp>
      <p:graphicFrame>
        <p:nvGraphicFramePr>
          <p:cNvPr id="46082" name="Object 3"/>
          <p:cNvGraphicFramePr>
            <a:graphicFrameLocks noChangeAspect="1"/>
          </p:cNvGraphicFramePr>
          <p:nvPr/>
        </p:nvGraphicFramePr>
        <p:xfrm>
          <a:off x="1371600" y="1524000"/>
          <a:ext cx="3276600" cy="5105400"/>
        </p:xfrm>
        <a:graphic>
          <a:graphicData uri="http://schemas.openxmlformats.org/presentationml/2006/ole">
            <mc:AlternateContent xmlns:mc="http://schemas.openxmlformats.org/markup-compatibility/2006">
              <mc:Choice xmlns:v="urn:schemas-microsoft-com:vml" Requires="v">
                <p:oleObj spid="_x0000_s46083" name="Clip" r:id="rId4" imgW="380852" imgH="1857143" progId="">
                  <p:embed/>
                </p:oleObj>
              </mc:Choice>
              <mc:Fallback>
                <p:oleObj name="Clip" r:id="rId4" imgW="380852" imgH="1857143" progId="">
                  <p:embed/>
                  <p:pic>
                    <p:nvPicPr>
                      <p:cNvPr id="0" name="Object 3"/>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371600" y="1524000"/>
                        <a:ext cx="3276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4"/>
          <p:cNvSpPr>
            <a:spLocks noChangeArrowheads="1"/>
          </p:cNvSpPr>
          <p:nvPr/>
        </p:nvSpPr>
        <p:spPr bwMode="auto">
          <a:xfrm>
            <a:off x="5029200" y="1828800"/>
            <a:ext cx="3810000" cy="4114800"/>
          </a:xfrm>
          <a:prstGeom prst="rect">
            <a:avLst/>
          </a:prstGeom>
          <a:noFill/>
          <a:ln w="9525">
            <a:noFill/>
            <a:miter lim="800000"/>
            <a:headEnd/>
            <a:tailEnd/>
          </a:ln>
        </p:spPr>
        <p:txBody>
          <a:bodyPr/>
          <a:lstStyle/>
          <a:p>
            <a:pPr marL="342900" indent="-342900" algn="l">
              <a:spcBef>
                <a:spcPct val="20000"/>
              </a:spcBef>
            </a:pPr>
            <a:r>
              <a:rPr kumimoji="1" lang="en-US" sz="3200" dirty="0">
                <a:solidFill>
                  <a:srgbClr val="FFFF00"/>
                </a:solidFill>
                <a:latin typeface="Impact" pitchFamily="34" charset="0"/>
              </a:rPr>
              <a:t>Adenine</a:t>
            </a:r>
          </a:p>
          <a:p>
            <a:pPr marL="342900" indent="-342900" algn="l">
              <a:spcBef>
                <a:spcPct val="20000"/>
              </a:spcBef>
            </a:pPr>
            <a:endParaRPr kumimoji="1" lang="en-US" sz="3200" dirty="0">
              <a:solidFill>
                <a:srgbClr val="FFFF00"/>
              </a:solidFill>
              <a:latin typeface="Impact" pitchFamily="34" charset="0"/>
            </a:endParaRPr>
          </a:p>
          <a:p>
            <a:pPr marL="342900" indent="-342900" algn="l">
              <a:spcBef>
                <a:spcPct val="20000"/>
              </a:spcBef>
            </a:pPr>
            <a:r>
              <a:rPr kumimoji="1" lang="en-US" sz="3200" dirty="0">
                <a:latin typeface="Impact" pitchFamily="34" charset="0"/>
              </a:rPr>
              <a:t>Thymine</a:t>
            </a:r>
          </a:p>
          <a:p>
            <a:pPr marL="342900" indent="-342900" algn="l">
              <a:spcBef>
                <a:spcPct val="20000"/>
              </a:spcBef>
            </a:pPr>
            <a:endParaRPr kumimoji="1" lang="en-US" sz="3200" dirty="0">
              <a:solidFill>
                <a:schemeClr val="accent2"/>
              </a:solidFill>
              <a:latin typeface="Impact" pitchFamily="34" charset="0"/>
            </a:endParaRPr>
          </a:p>
          <a:p>
            <a:pPr marL="342900" indent="-342900" algn="l">
              <a:spcBef>
                <a:spcPct val="20000"/>
              </a:spcBef>
            </a:pPr>
            <a:r>
              <a:rPr kumimoji="1" lang="en-US" sz="3200" dirty="0">
                <a:solidFill>
                  <a:srgbClr val="009900"/>
                </a:solidFill>
                <a:latin typeface="Impact" pitchFamily="34" charset="0"/>
              </a:rPr>
              <a:t>Guanine</a:t>
            </a:r>
          </a:p>
          <a:p>
            <a:pPr marL="342900" indent="-342900" algn="l">
              <a:spcBef>
                <a:spcPct val="20000"/>
              </a:spcBef>
            </a:pPr>
            <a:endParaRPr kumimoji="1" lang="en-US" sz="3200" dirty="0">
              <a:solidFill>
                <a:srgbClr val="009900"/>
              </a:solidFill>
              <a:latin typeface="Impact" pitchFamily="34" charset="0"/>
            </a:endParaRPr>
          </a:p>
          <a:p>
            <a:pPr marL="342900" indent="-342900" algn="l">
              <a:spcBef>
                <a:spcPct val="20000"/>
              </a:spcBef>
            </a:pPr>
            <a:r>
              <a:rPr kumimoji="1" lang="en-US" sz="3200" dirty="0">
                <a:solidFill>
                  <a:srgbClr val="00B0F0"/>
                </a:solidFill>
                <a:latin typeface="Impact" pitchFamily="34" charset="0"/>
              </a:rPr>
              <a:t>Cytosine</a:t>
            </a:r>
          </a:p>
        </p:txBody>
      </p:sp>
      <p:sp>
        <p:nvSpPr>
          <p:cNvPr id="5" name="Line 6"/>
          <p:cNvSpPr>
            <a:spLocks noChangeShapeType="1"/>
          </p:cNvSpPr>
          <p:nvPr/>
        </p:nvSpPr>
        <p:spPr bwMode="auto">
          <a:xfrm>
            <a:off x="6705600" y="2133600"/>
            <a:ext cx="762000" cy="0"/>
          </a:xfrm>
          <a:prstGeom prst="line">
            <a:avLst/>
          </a:prstGeom>
          <a:noFill/>
          <a:ln w="76200">
            <a:solidFill>
              <a:srgbClr val="FFFF00"/>
            </a:solidFill>
            <a:round/>
            <a:headEnd/>
            <a:tailEnd/>
          </a:ln>
        </p:spPr>
        <p:txBody>
          <a:bodyPr wrap="none" anchor="ctr"/>
          <a:lstStyle/>
          <a:p>
            <a:endParaRPr lang="ar-SA"/>
          </a:p>
        </p:txBody>
      </p:sp>
      <p:sp>
        <p:nvSpPr>
          <p:cNvPr id="6" name="Line 7"/>
          <p:cNvSpPr>
            <a:spLocks noChangeShapeType="1"/>
          </p:cNvSpPr>
          <p:nvPr/>
        </p:nvSpPr>
        <p:spPr bwMode="auto">
          <a:xfrm>
            <a:off x="6705600" y="3352800"/>
            <a:ext cx="762000" cy="0"/>
          </a:xfrm>
          <a:prstGeom prst="line">
            <a:avLst/>
          </a:prstGeom>
          <a:noFill/>
          <a:ln w="76200">
            <a:solidFill>
              <a:schemeClr val="accent2"/>
            </a:solidFill>
            <a:round/>
            <a:headEnd/>
            <a:tailEnd/>
          </a:ln>
        </p:spPr>
        <p:txBody>
          <a:bodyPr wrap="none" anchor="ctr"/>
          <a:lstStyle/>
          <a:p>
            <a:endParaRPr lang="ar-SA"/>
          </a:p>
        </p:txBody>
      </p:sp>
      <p:sp>
        <p:nvSpPr>
          <p:cNvPr id="7" name="Line 8"/>
          <p:cNvSpPr>
            <a:spLocks noChangeShapeType="1"/>
          </p:cNvSpPr>
          <p:nvPr/>
        </p:nvSpPr>
        <p:spPr bwMode="auto">
          <a:xfrm>
            <a:off x="6858000" y="5638800"/>
            <a:ext cx="762000" cy="0"/>
          </a:xfrm>
          <a:prstGeom prst="line">
            <a:avLst/>
          </a:prstGeom>
          <a:noFill/>
          <a:ln w="76200">
            <a:solidFill>
              <a:schemeClr val="folHlink"/>
            </a:solidFill>
            <a:round/>
            <a:headEnd/>
            <a:tailEnd/>
          </a:ln>
        </p:spPr>
        <p:txBody>
          <a:bodyPr wrap="none" anchor="ctr"/>
          <a:lstStyle/>
          <a:p>
            <a:endParaRPr lang="ar-SA"/>
          </a:p>
        </p:txBody>
      </p:sp>
      <p:sp>
        <p:nvSpPr>
          <p:cNvPr id="8" name="Line 8"/>
          <p:cNvSpPr>
            <a:spLocks noChangeShapeType="1"/>
          </p:cNvSpPr>
          <p:nvPr/>
        </p:nvSpPr>
        <p:spPr bwMode="auto">
          <a:xfrm>
            <a:off x="6781800" y="4495800"/>
            <a:ext cx="762000" cy="0"/>
          </a:xfrm>
          <a:prstGeom prst="line">
            <a:avLst/>
          </a:prstGeom>
          <a:noFill/>
          <a:ln w="76200">
            <a:solidFill>
              <a:schemeClr val="folHlink"/>
            </a:solidFill>
            <a:round/>
            <a:headEnd/>
            <a:tailEnd/>
          </a:ln>
        </p:spPr>
        <p:txBody>
          <a:bodyPr wrap="none" anchor="ctr"/>
          <a:lstStyle/>
          <a:p>
            <a:endParaRPr lang="ar-SA"/>
          </a:p>
        </p:txBody>
      </p:sp>
    </p:spTree>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10" name="Picture 11" descr="H:\صور خاصة للوراثة\dn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2876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nodeType="clickEffect">
                                  <p:stCondLst>
                                    <p:cond delay="0"/>
                                  </p:stCondLst>
                                  <p:childTnLst>
                                    <p:anim calcmode="lin" valueType="num">
                                      <p:cBhvr>
                                        <p:cTn id="12" dur="1000"/>
                                        <p:tgtEl>
                                          <p:spTgt spid="10"/>
                                        </p:tgtEl>
                                        <p:attrNameLst>
                                          <p:attrName>ppt_w</p:attrName>
                                        </p:attrNameLst>
                                      </p:cBhvr>
                                      <p:tavLst>
                                        <p:tav tm="0">
                                          <p:val>
                                            <p:strVal val="ppt_w"/>
                                          </p:val>
                                        </p:tav>
                                        <p:tav tm="100000">
                                          <p:val>
                                            <p:strVal val="ppt_w*0.70"/>
                                          </p:val>
                                        </p:tav>
                                      </p:tavLst>
                                    </p:anim>
                                    <p:anim calcmode="lin" valueType="num">
                                      <p:cBhvr>
                                        <p:cTn id="13" dur="1000"/>
                                        <p:tgtEl>
                                          <p:spTgt spid="10"/>
                                        </p:tgtEl>
                                        <p:attrNameLst>
                                          <p:attrName>ppt_h</p:attrName>
                                        </p:attrNameLst>
                                      </p:cBhvr>
                                      <p:tavLst>
                                        <p:tav tm="0">
                                          <p:val>
                                            <p:strVal val="ppt_h"/>
                                          </p:val>
                                        </p:tav>
                                        <p:tav tm="100000">
                                          <p:val>
                                            <p:strVal val="ppt_h"/>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1981200" y="457200"/>
            <a:ext cx="7010400" cy="1981200"/>
          </a:xfrm>
          <a:prstGeom prst="rect">
            <a:avLst/>
          </a:prstGeom>
        </p:spPr>
        <p:txBody>
          <a:bodyPr vert="horz" lIns="91440" tIns="45720" rIns="91440" bIns="45720" rtlCol="1">
            <a:normAutofit fontScale="92500" lnSpcReduction="10000"/>
          </a:bodyPr>
          <a:lstStyle/>
          <a:p>
            <a:pPr marL="342900" marR="0" lvl="0" indent="-342900" algn="r" defTabSz="914400" rtl="1" eaLnBrk="1" fontAlgn="auto" latinLnBrk="0" hangingPunct="1">
              <a:lnSpc>
                <a:spcPct val="100000"/>
              </a:lnSpc>
              <a:spcBef>
                <a:spcPct val="20000"/>
              </a:spcBef>
              <a:spcAft>
                <a:spcPts val="0"/>
              </a:spcAft>
              <a:buClrTx/>
              <a:buSzTx/>
              <a:buFontTx/>
              <a:buChar char="-"/>
              <a:tabLst/>
              <a:defRPr/>
            </a:pPr>
            <a:r>
              <a:rPr kumimoji="0" lang="ar-SA" sz="7000" b="1" i="0" u="none" strike="noStrike" kern="1200" cap="none" spc="0" normalizeH="0" baseline="0" noProof="0" dirty="0" smtClean="0">
                <a:ln>
                  <a:noFill/>
                </a:ln>
                <a:solidFill>
                  <a:schemeClr val="tx1"/>
                </a:solidFill>
                <a:effectLst/>
                <a:uLnTx/>
                <a:uFillTx/>
                <a:latin typeface="+mn-lt"/>
                <a:ea typeface="+mn-ea"/>
                <a:cs typeface="Arial" pitchFamily="34" charset="0"/>
              </a:rPr>
              <a:t>محلول منظم </a:t>
            </a:r>
            <a:endParaRPr kumimoji="0" lang="ar-SA" sz="54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r" defTabSz="914400" rtl="1" eaLnBrk="1" fontAlgn="auto" latinLnBrk="0" hangingPunct="1">
              <a:lnSpc>
                <a:spcPct val="100000"/>
              </a:lnSpc>
              <a:spcBef>
                <a:spcPct val="20000"/>
              </a:spcBef>
              <a:spcAft>
                <a:spcPts val="0"/>
              </a:spcAft>
              <a:buClrTx/>
              <a:buSzTx/>
              <a:buFontTx/>
              <a:buChar char="-"/>
              <a:tabLst/>
              <a:defRPr/>
            </a:pPr>
            <a:r>
              <a:rPr kumimoji="0" lang="ar-SA" sz="6300" b="1" i="0" u="none" strike="noStrike" kern="1200" cap="none" spc="0" normalizeH="0" baseline="0" noProof="0" dirty="0" smtClean="0">
                <a:ln>
                  <a:noFill/>
                </a:ln>
                <a:solidFill>
                  <a:schemeClr val="tx1"/>
                </a:solidFill>
                <a:effectLst/>
                <a:uLnTx/>
                <a:uFillTx/>
                <a:latin typeface="+mn-lt"/>
                <a:ea typeface="+mn-ea"/>
                <a:cs typeface="Arial" pitchFamily="34" charset="0"/>
              </a:rPr>
              <a:t>ماء منزوع الأيونات</a:t>
            </a:r>
            <a:endParaRPr kumimoji="0" lang="en-US" sz="6300" b="1"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
        <p:nvSpPr>
          <p:cNvPr id="3" name="Text Box 7"/>
          <p:cNvSpPr txBox="1">
            <a:spLocks noChangeArrowheads="1"/>
          </p:cNvSpPr>
          <p:nvPr/>
        </p:nvSpPr>
        <p:spPr bwMode="auto">
          <a:xfrm>
            <a:off x="1057356" y="4191000"/>
            <a:ext cx="5743880" cy="1862048"/>
          </a:xfrm>
          <a:prstGeom prst="rect">
            <a:avLst/>
          </a:prstGeom>
          <a:solidFill>
            <a:srgbClr val="002060"/>
          </a:solidFill>
          <a:ln w="9525">
            <a:noFill/>
            <a:miter lim="800000"/>
            <a:headEnd/>
            <a:tailEnd/>
          </a:ln>
        </p:spPr>
        <p:txBody>
          <a:bodyPr wrap="none">
            <a:spAutoFit/>
          </a:bodyPr>
          <a:lstStyle/>
          <a:p>
            <a:pPr algn="r"/>
            <a:r>
              <a:rPr lang="ar-SA" sz="11500" b="1" dirty="0">
                <a:solidFill>
                  <a:srgbClr val="FF0000"/>
                </a:solidFill>
                <a:cs typeface="Times New Roman" pitchFamily="18" charset="0"/>
              </a:rPr>
              <a:t>مبدأ التفاعل</a:t>
            </a:r>
            <a:endParaRPr lang="en-US" sz="11500" b="1" dirty="0">
              <a:solidFill>
                <a:srgbClr val="FF0000"/>
              </a:solidFill>
              <a:cs typeface="Times New Roman" pitchFamily="18" charset="0"/>
            </a:endParaRP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378618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Rectangle 5"/>
          <p:cNvSpPr txBox="1">
            <a:spLocks noChangeArrowheads="1"/>
          </p:cNvSpPr>
          <p:nvPr/>
        </p:nvSpPr>
        <p:spPr>
          <a:xfrm>
            <a:off x="228600" y="533400"/>
            <a:ext cx="8610600" cy="4343400"/>
          </a:xfrm>
          <a:prstGeom prst="rect">
            <a:avLst/>
          </a:prstGeom>
        </p:spPr>
        <p:txBody>
          <a:bodyPr vert="horz" lIns="91440" tIns="45720" rIns="91440" bIns="45720" rtlCol="1">
            <a:noAutofit/>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6000" b="1" i="0" u="none" strike="noStrike" kern="1200" cap="none" spc="0" normalizeH="0" baseline="0" noProof="0" dirty="0" smtClean="0">
                <a:ln>
                  <a:noFill/>
                </a:ln>
                <a:solidFill>
                  <a:schemeClr val="tx1"/>
                </a:solidFill>
                <a:effectLst/>
                <a:uLnTx/>
                <a:uFillTx/>
                <a:latin typeface="+mn-lt"/>
                <a:ea typeface="+mn-ea"/>
                <a:cs typeface="Arial" pitchFamily="34" charset="0"/>
              </a:rPr>
              <a:t>دوره </a:t>
            </a:r>
            <a:r>
              <a:rPr kumimoji="0" lang="ar-SA" sz="6000" b="1" i="0" u="none" strike="noStrike" kern="1200" cap="none" spc="0" normalizeH="0" baseline="0" noProof="0" dirty="0" err="1" smtClean="0">
                <a:ln>
                  <a:noFill/>
                </a:ln>
                <a:solidFill>
                  <a:schemeClr val="tx1"/>
                </a:solidFill>
                <a:effectLst/>
                <a:uLnTx/>
                <a:uFillTx/>
                <a:latin typeface="+mn-lt"/>
                <a:ea typeface="+mn-ea"/>
                <a:cs typeface="Arial" pitchFamily="34" charset="0"/>
              </a:rPr>
              <a:t>متعاقبه</a:t>
            </a:r>
            <a:r>
              <a:rPr kumimoji="0" lang="ar-SA" sz="6000" b="1" i="0" u="none" strike="noStrike" kern="1200" cap="none" spc="0" normalizeH="0" baseline="0" noProof="0" dirty="0" smtClean="0">
                <a:ln>
                  <a:noFill/>
                </a:ln>
                <a:solidFill>
                  <a:schemeClr val="tx1"/>
                </a:solidFill>
                <a:effectLst/>
                <a:uLnTx/>
                <a:uFillTx/>
                <a:latin typeface="+mn-lt"/>
                <a:ea typeface="+mn-ea"/>
                <a:cs typeface="Arial" pitchFamily="34" charset="0"/>
              </a:rPr>
              <a:t> لتفاعل </a:t>
            </a:r>
            <a:r>
              <a:rPr kumimoji="0" lang="ar-SA" sz="6000" b="1" i="0" u="none" strike="noStrike" kern="1200" cap="none" spc="0" normalizeH="0" baseline="0" noProof="0" dirty="0" err="1" smtClean="0">
                <a:ln>
                  <a:noFill/>
                </a:ln>
                <a:solidFill>
                  <a:schemeClr val="tx1"/>
                </a:solidFill>
                <a:effectLst/>
                <a:uLnTx/>
                <a:uFillTx/>
                <a:latin typeface="+mn-lt"/>
                <a:ea typeface="+mn-ea"/>
                <a:cs typeface="Arial" pitchFamily="34" charset="0"/>
              </a:rPr>
              <a:t>يعتمدعلى</a:t>
            </a:r>
            <a:r>
              <a:rPr kumimoji="0" lang="ar-SA" sz="6000" b="1"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ar-SA" sz="6000" b="1" i="0" u="none" strike="noStrike" kern="1200" cap="none" spc="0" normalizeH="0" baseline="0" noProof="0" dirty="0" err="1" smtClean="0">
                <a:ln>
                  <a:noFill/>
                </a:ln>
                <a:solidFill>
                  <a:schemeClr val="tx1"/>
                </a:solidFill>
                <a:effectLst/>
                <a:uLnTx/>
                <a:uFillTx/>
                <a:latin typeface="+mn-lt"/>
                <a:ea typeface="+mn-ea"/>
                <a:cs typeface="Arial" pitchFamily="34" charset="0"/>
              </a:rPr>
              <a:t>إرتفاع</a:t>
            </a:r>
            <a:r>
              <a:rPr kumimoji="0" lang="ar-SA" sz="6000" b="1" i="0" u="none" strike="noStrike" kern="1200" cap="none" spc="0" normalizeH="0" baseline="0" noProof="0" dirty="0" smtClean="0">
                <a:ln>
                  <a:noFill/>
                </a:ln>
                <a:solidFill>
                  <a:schemeClr val="tx1"/>
                </a:solidFill>
                <a:effectLst/>
                <a:uLnTx/>
                <a:uFillTx/>
                <a:latin typeface="+mn-lt"/>
                <a:ea typeface="+mn-ea"/>
                <a:cs typeface="Arial" pitchFamily="34" charset="0"/>
              </a:rPr>
              <a:t> درجة الحرارة</a:t>
            </a:r>
            <a:r>
              <a:rPr kumimoji="0" lang="en-US" sz="6000" b="1" i="0" u="none" strike="noStrike" kern="1200" cap="none" spc="0" normalizeH="0" noProof="0" dirty="0" smtClean="0">
                <a:ln>
                  <a:noFill/>
                </a:ln>
                <a:solidFill>
                  <a:schemeClr val="tx1"/>
                </a:solidFill>
                <a:effectLst/>
                <a:uLnTx/>
                <a:uFillTx/>
                <a:latin typeface="+mn-lt"/>
                <a:ea typeface="+mn-ea"/>
                <a:cs typeface="Arial" pitchFamily="34" charset="0"/>
              </a:rPr>
              <a:t> </a:t>
            </a:r>
            <a:r>
              <a:rPr kumimoji="0" lang="ar-SA" sz="6000" b="1" i="0" u="none" strike="noStrike" kern="1200" cap="none" spc="0" normalizeH="0" baseline="0" noProof="0" dirty="0" smtClean="0">
                <a:ln>
                  <a:noFill/>
                </a:ln>
                <a:solidFill>
                  <a:schemeClr val="tx1"/>
                </a:solidFill>
                <a:effectLst/>
                <a:uLnTx/>
                <a:uFillTx/>
                <a:latin typeface="+mn-lt"/>
                <a:ea typeface="+mn-ea"/>
                <a:cs typeface="Arial" pitchFamily="34" charset="0"/>
              </a:rPr>
              <a:t>و</a:t>
            </a:r>
            <a:r>
              <a:rPr kumimoji="0" lang="en-US" sz="6000" b="1"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ar-SA" sz="6000" b="1" i="0" u="none" strike="noStrike" kern="1200" cap="none" spc="0" normalizeH="0" baseline="0" noProof="0" dirty="0" smtClean="0">
                <a:ln>
                  <a:noFill/>
                </a:ln>
                <a:solidFill>
                  <a:schemeClr val="tx1"/>
                </a:solidFill>
                <a:effectLst/>
                <a:uLnTx/>
                <a:uFillTx/>
                <a:latin typeface="+mn-lt"/>
                <a:ea typeface="+mn-ea"/>
                <a:cs typeface="Arial" pitchFamily="34" charset="0"/>
              </a:rPr>
              <a:t>انخفاضها لنسخ جزء معين من الحمض النووي وتضخيم هذا الجزء عدديا.</a:t>
            </a:r>
            <a:endParaRPr kumimoji="0" lang="en-US" sz="7200" b="1"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
        <p:nvSpPr>
          <p:cNvPr id="3" name="Rectangle 2"/>
          <p:cNvSpPr>
            <a:spLocks noGrp="1" noChangeArrowheads="1"/>
          </p:cNvSpPr>
          <p:nvPr>
            <p:ph type="title"/>
          </p:nvPr>
        </p:nvSpPr>
        <p:spPr>
          <a:xfrm>
            <a:off x="609600" y="5257800"/>
            <a:ext cx="7772400" cy="1143000"/>
          </a:xfrm>
          <a:solidFill>
            <a:srgbClr val="FF0000"/>
          </a:solidFill>
        </p:spPr>
        <p:txBody>
          <a:bodyPr>
            <a:normAutofit fontScale="90000"/>
          </a:bodyPr>
          <a:lstStyle/>
          <a:p>
            <a:pPr algn="ctr" rtl="1"/>
            <a:r>
              <a:rPr lang="ar-SA" sz="7200" b="1" dirty="0" smtClean="0">
                <a:cs typeface="Arial" pitchFamily="34" charset="0"/>
              </a:rPr>
              <a:t>سير عملية التفاعل</a:t>
            </a:r>
            <a:endParaRPr lang="en-US" sz="7200" b="1" dirty="0" smtClean="0">
              <a:cs typeface="Arial" pitchFamily="34" charset="0"/>
            </a:endParaRPr>
          </a:p>
        </p:txBody>
      </p:sp>
    </p:spTree>
  </p:cSld>
  <p:clrMapOvr>
    <a:masterClrMapping/>
  </p:clrMapOvr>
  <p:transition spd="slow">
    <p:spli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52400"/>
            <a:ext cx="9144000" cy="6324600"/>
          </a:xfrm>
          <a:prstGeom prst="rect">
            <a:avLst/>
          </a:prstGeom>
        </p:spPr>
        <p:txBody>
          <a:bodyPr vert="horz" lIns="91440" tIns="45720" rIns="91440" bIns="45720" rtlCol="1">
            <a:normAutofit/>
            <a:scene3d>
              <a:camera prst="orthographicFront"/>
              <a:lightRig rig="threePt" dir="t"/>
            </a:scene3d>
            <a:sp3d extrusionH="57150">
              <a:bevelT w="38100" h="38100"/>
            </a:sp3d>
          </a:bodyPr>
          <a:lstStyle/>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3600" b="1" i="0" u="none" strike="noStrike" kern="1200" cap="none" spc="0" normalizeH="0" baseline="0" noProof="0" dirty="0" smtClean="0">
                <a:ln>
                  <a:noFill/>
                </a:ln>
                <a:solidFill>
                  <a:srgbClr val="FFFF00"/>
                </a:solidFill>
                <a:effectLst/>
                <a:uLnTx/>
                <a:uFillTx/>
                <a:latin typeface="+mn-lt"/>
                <a:ea typeface="+mn-ea"/>
                <a:cs typeface="Arial" pitchFamily="34" charset="0"/>
              </a:rPr>
              <a:t>هناك ثلاث خطوات </a:t>
            </a:r>
            <a:r>
              <a:rPr kumimoji="0" lang="ar-SA" sz="3600" b="1" i="0" u="none" strike="noStrike" kern="1200" cap="none" spc="0" normalizeH="0" baseline="0" noProof="0" dirty="0" err="1" smtClean="0">
                <a:ln>
                  <a:noFill/>
                </a:ln>
                <a:solidFill>
                  <a:srgbClr val="FFFF00"/>
                </a:solidFill>
                <a:effectLst/>
                <a:uLnTx/>
                <a:uFillTx/>
                <a:latin typeface="+mn-lt"/>
                <a:ea typeface="+mn-ea"/>
                <a:cs typeface="Arial" pitchFamily="34" charset="0"/>
              </a:rPr>
              <a:t>مهمه</a:t>
            </a:r>
            <a:r>
              <a:rPr kumimoji="0" lang="ar-SA" sz="3600" b="1" i="0" u="none" strike="noStrike" kern="1200" cap="none" spc="0" normalizeH="0" baseline="0" noProof="0" dirty="0" smtClean="0">
                <a:ln>
                  <a:noFill/>
                </a:ln>
                <a:solidFill>
                  <a:srgbClr val="FFFF00"/>
                </a:solidFill>
                <a:effectLst/>
                <a:uLnTx/>
                <a:uFillTx/>
                <a:latin typeface="+mn-lt"/>
                <a:ea typeface="+mn-ea"/>
                <a:cs typeface="Arial" pitchFamily="34" charset="0"/>
              </a:rPr>
              <a:t> والتي يقوم الجهاز بإعادتها تلقائيا بعد برمجته وهي:</a:t>
            </a:r>
          </a:p>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3600" b="1" i="0" u="none" strike="noStrike" kern="1200" cap="none" spc="0" normalizeH="0" baseline="0" noProof="0" dirty="0" smtClean="0">
                <a:ln>
                  <a:noFill/>
                </a:ln>
                <a:solidFill>
                  <a:schemeClr val="tx1"/>
                </a:solidFill>
                <a:effectLst/>
                <a:uLnTx/>
                <a:uFillTx/>
                <a:latin typeface="+mn-lt"/>
                <a:ea typeface="+mn-ea"/>
                <a:cs typeface="Arial" pitchFamily="34" charset="0"/>
              </a:rPr>
              <a:t>1- </a:t>
            </a:r>
            <a:r>
              <a:rPr kumimoji="0" lang="en-US" sz="3600" b="0" i="0" u="none" strike="noStrike" kern="1200" cap="none" spc="0" normalizeH="0" baseline="0" noProof="0" dirty="0" smtClean="0">
                <a:ln>
                  <a:noFill/>
                </a:ln>
                <a:solidFill>
                  <a:schemeClr val="tx1"/>
                </a:solidFill>
                <a:effectLst/>
                <a:uLnTx/>
                <a:uFillTx/>
                <a:latin typeface="+mn-lt"/>
                <a:ea typeface="+mn-ea"/>
                <a:cs typeface="Arial" pitchFamily="34" charset="0"/>
              </a:rPr>
              <a:t>(</a:t>
            </a:r>
            <a:r>
              <a:rPr kumimoji="0" lang="en-US" sz="3600" b="1" i="0" u="none" strike="noStrike" kern="1200" normalizeH="0" baseline="0" noProof="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Arial" pitchFamily="34" charset="0"/>
              </a:rPr>
              <a:t>denatuer</a:t>
            </a:r>
            <a:r>
              <a:rPr kumimoji="0" lang="en-US" sz="3600" b="0" i="0" u="none" strike="noStrike" kern="1200" cap="none" spc="0" normalizeH="0" baseline="0" noProof="0" dirty="0" smtClean="0">
                <a:ln>
                  <a:noFill/>
                </a:ln>
                <a:solidFill>
                  <a:schemeClr val="tx1"/>
                </a:solidFill>
                <a:effectLst/>
                <a:uLnTx/>
                <a:uFillTx/>
                <a:latin typeface="+mn-lt"/>
                <a:ea typeface="+mn-ea"/>
                <a:cs typeface="Arial" pitchFamily="34" charset="0"/>
              </a:rPr>
              <a:t>)</a:t>
            </a:r>
            <a:r>
              <a:rPr kumimoji="0" lang="ar-SA" sz="3600" b="1" i="0" u="none" strike="noStrike" kern="1200" cap="none" spc="0" normalizeH="0" baseline="0" noProof="0" dirty="0" smtClean="0">
                <a:ln>
                  <a:noFill/>
                </a:ln>
                <a:solidFill>
                  <a:schemeClr val="tx1"/>
                </a:solidFill>
                <a:effectLst/>
                <a:uLnTx/>
                <a:uFillTx/>
                <a:latin typeface="+mn-lt"/>
                <a:ea typeface="+mn-ea"/>
                <a:cs typeface="Arial" pitchFamily="34" charset="0"/>
              </a:rPr>
              <a:t> مباعدة خيطي الحمض النووي عن بعضهما   (عند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ºC</a:t>
            </a:r>
            <a:r>
              <a:rPr kumimoji="0" lang="ar-SA" sz="3200" b="1" i="0" u="none" strike="noStrike" kern="1200" cap="none" spc="0" normalizeH="0" baseline="0" noProof="0" dirty="0" smtClean="0">
                <a:ln>
                  <a:noFill/>
                </a:ln>
                <a:solidFill>
                  <a:schemeClr val="tx1"/>
                </a:solidFill>
                <a:effectLst/>
                <a:uLnTx/>
                <a:uFillTx/>
                <a:latin typeface="+mn-lt"/>
                <a:ea typeface="+mn-ea"/>
                <a:cs typeface="Arial" pitchFamily="34" charset="0"/>
              </a:rPr>
              <a:t>94 )</a:t>
            </a:r>
          </a:p>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ar-SA" sz="3200" b="1" i="0" u="none" strike="noStrike" kern="1200" cap="none" spc="0" normalizeH="0" baseline="0" noProof="0" dirty="0" smtClean="0">
                <a:ln>
                  <a:noFill/>
                </a:ln>
                <a:solidFill>
                  <a:schemeClr val="tx1"/>
                </a:solidFill>
                <a:effectLst/>
                <a:uLnTx/>
                <a:uFillTx/>
                <a:latin typeface="+mn-lt"/>
                <a:ea typeface="+mn-ea"/>
                <a:cs typeface="Arial" pitchFamily="34" charset="0"/>
              </a:rPr>
              <a:t> </a:t>
            </a:r>
          </a:p>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3600" b="1" i="0" u="none" strike="noStrike" kern="1200" cap="none" spc="0" normalizeH="0" baseline="0" noProof="0" dirty="0" smtClean="0">
                <a:ln>
                  <a:noFill/>
                </a:ln>
                <a:solidFill>
                  <a:schemeClr val="tx1"/>
                </a:solidFill>
                <a:effectLst/>
                <a:uLnTx/>
                <a:uFillTx/>
                <a:latin typeface="+mn-lt"/>
                <a:ea typeface="+mn-ea"/>
                <a:cs typeface="Arial" pitchFamily="34" charset="0"/>
              </a:rPr>
              <a:t>2- </a:t>
            </a:r>
            <a:r>
              <a:rPr kumimoji="0" lang="en-US" sz="3600" b="0" i="0" u="none" strike="noStrike" kern="1200" cap="none" spc="0" normalizeH="0" baseline="0" noProof="0" dirty="0" smtClean="0">
                <a:ln>
                  <a:noFill/>
                </a:ln>
                <a:solidFill>
                  <a:schemeClr val="tx1"/>
                </a:solidFill>
                <a:effectLst/>
                <a:uLnTx/>
                <a:uFillTx/>
                <a:latin typeface="+mn-lt"/>
                <a:ea typeface="+mn-ea"/>
                <a:cs typeface="Arial" pitchFamily="34" charset="0"/>
              </a:rPr>
              <a:t>(</a:t>
            </a:r>
            <a:r>
              <a:rPr kumimoji="0" lang="en-US" sz="4000" b="0" i="0" u="none" strike="noStrike" kern="1200" cap="none" spc="0" normalizeH="0" baseline="0" noProof="0" dirty="0" err="1" smtClean="0">
                <a:ln>
                  <a:noFill/>
                </a:ln>
                <a:solidFill>
                  <a:srgbClr val="FFFF00"/>
                </a:solidFill>
                <a:effectLst/>
                <a:uLnTx/>
                <a:uFillTx/>
                <a:latin typeface="+mn-lt"/>
                <a:ea typeface="+mn-ea"/>
                <a:cs typeface="Arial" pitchFamily="34" charset="0"/>
              </a:rPr>
              <a:t>anealing</a:t>
            </a:r>
            <a:r>
              <a:rPr kumimoji="0" lang="en-US" sz="3600" b="0" i="0" u="none" strike="noStrike" kern="1200" cap="none" spc="0" normalizeH="0" baseline="0" noProof="0" dirty="0" smtClean="0">
                <a:ln>
                  <a:noFill/>
                </a:ln>
                <a:solidFill>
                  <a:schemeClr val="tx1"/>
                </a:solidFill>
                <a:effectLst/>
                <a:uLnTx/>
                <a:uFillTx/>
                <a:latin typeface="+mn-lt"/>
                <a:ea typeface="+mn-ea"/>
                <a:cs typeface="Arial" pitchFamily="34" charset="0"/>
              </a:rPr>
              <a:t>)</a:t>
            </a:r>
            <a:r>
              <a:rPr kumimoji="0" lang="ar-SA" sz="3600" b="1" i="0" u="none" strike="noStrike" kern="1200" cap="none" spc="0" normalizeH="0" baseline="0" noProof="0" dirty="0" smtClean="0">
                <a:ln>
                  <a:noFill/>
                </a:ln>
                <a:solidFill>
                  <a:schemeClr val="tx1"/>
                </a:solidFill>
                <a:effectLst/>
                <a:uLnTx/>
                <a:uFillTx/>
                <a:latin typeface="+mn-lt"/>
                <a:ea typeface="+mn-ea"/>
                <a:cs typeface="Arial" pitchFamily="34" charset="0"/>
              </a:rPr>
              <a:t> ارتباط البادئ بخيط الحمض النووي</a:t>
            </a:r>
          </a:p>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3600" b="1" i="0" u="none" strike="noStrike" kern="1200" cap="none" spc="0" normalizeH="0" baseline="0" noProof="0" dirty="0" smtClean="0">
                <a:ln>
                  <a:noFill/>
                </a:ln>
                <a:solidFill>
                  <a:schemeClr val="tx1"/>
                </a:solidFill>
                <a:effectLst/>
                <a:uLnTx/>
                <a:uFillTx/>
                <a:latin typeface="+mn-lt"/>
                <a:ea typeface="+mn-ea"/>
                <a:cs typeface="Arial" pitchFamily="34" charset="0"/>
              </a:rPr>
              <a:t>   (عند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ºC</a:t>
            </a:r>
            <a:r>
              <a:rPr kumimoji="0" lang="ar-SA" sz="3200" b="0" i="0" u="none" strike="noStrike" kern="1200" cap="none" spc="0" normalizeH="0" baseline="0" noProof="0" dirty="0" smtClean="0">
                <a:ln>
                  <a:noFill/>
                </a:ln>
                <a:solidFill>
                  <a:schemeClr val="tx1"/>
                </a:solidFill>
                <a:effectLst/>
                <a:uLnTx/>
                <a:uFillTx/>
                <a:latin typeface="+mn-lt"/>
                <a:ea typeface="+mn-ea"/>
                <a:cs typeface="Arial" pitchFamily="34" charset="0"/>
              </a:rPr>
              <a:t> 60</a:t>
            </a:r>
            <a:r>
              <a:rPr kumimoji="0" lang="ar-SA" sz="3200" b="1"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en-US" sz="3200" b="1" i="0" u="none" strike="noStrike" kern="1200" cap="none" spc="0" normalizeH="0" baseline="0" noProof="0" dirty="0" smtClean="0">
                <a:ln>
                  <a:noFill/>
                </a:ln>
                <a:solidFill>
                  <a:schemeClr val="tx1"/>
                </a:solidFill>
                <a:effectLst/>
                <a:uLnTx/>
                <a:uFillTx/>
                <a:latin typeface="+mn-lt"/>
                <a:ea typeface="+mn-ea"/>
                <a:cs typeface="Arial" pitchFamily="34" charset="0"/>
              </a:rPr>
              <a:t>55-</a:t>
            </a:r>
            <a:r>
              <a:rPr kumimoji="0" lang="ar-SA" sz="3200" b="1" i="0" u="none" strike="noStrike" kern="1200" cap="none" spc="0" normalizeH="0" baseline="0" noProof="0" dirty="0" smtClean="0">
                <a:ln>
                  <a:noFill/>
                </a:ln>
                <a:solidFill>
                  <a:schemeClr val="tx1"/>
                </a:solidFill>
                <a:effectLst/>
                <a:uLnTx/>
                <a:uFillTx/>
                <a:latin typeface="+mn-lt"/>
                <a:ea typeface="+mn-ea"/>
                <a:cs typeface="Arial" pitchFamily="34" charset="0"/>
              </a:rPr>
              <a:t>)</a:t>
            </a:r>
            <a:endParaRPr kumimoji="0" lang="en-US" sz="32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r" defTabSz="914400" rtl="1" eaLnBrk="1" fontAlgn="auto" latinLnBrk="0" hangingPunct="1">
              <a:lnSpc>
                <a:spcPct val="100000"/>
              </a:lnSpc>
              <a:spcBef>
                <a:spcPct val="20000"/>
              </a:spcBef>
              <a:spcAft>
                <a:spcPts val="0"/>
              </a:spcAft>
              <a:buClrTx/>
              <a:buSzTx/>
              <a:buFontTx/>
              <a:buNone/>
              <a:tabLst/>
              <a:defRPr/>
            </a:pPr>
            <a:r>
              <a:rPr kumimoji="0" lang="ar-SA" sz="3600" b="1" i="0" u="none" strike="noStrike" kern="1200" cap="none" spc="0" normalizeH="0" baseline="0" noProof="0" dirty="0" smtClean="0">
                <a:ln>
                  <a:noFill/>
                </a:ln>
                <a:solidFill>
                  <a:schemeClr val="tx1"/>
                </a:solidFill>
                <a:effectLst/>
                <a:uLnTx/>
                <a:uFillTx/>
                <a:latin typeface="+mn-lt"/>
                <a:ea typeface="+mn-ea"/>
                <a:cs typeface="Arial" pitchFamily="34" charset="0"/>
              </a:rPr>
              <a:t>3- </a:t>
            </a:r>
            <a:r>
              <a:rPr kumimoji="0" lang="en-US" sz="3600" b="0" i="0" u="none" strike="noStrike" kern="1200" cap="none" spc="0" normalizeH="0" baseline="0" noProof="0" dirty="0" smtClean="0">
                <a:ln>
                  <a:noFill/>
                </a:ln>
                <a:solidFill>
                  <a:schemeClr val="tx1"/>
                </a:solidFill>
                <a:effectLst/>
                <a:uLnTx/>
                <a:uFillTx/>
                <a:latin typeface="+mn-lt"/>
                <a:ea typeface="+mn-ea"/>
                <a:cs typeface="Arial" pitchFamily="34" charset="0"/>
              </a:rPr>
              <a:t>(</a:t>
            </a:r>
            <a:r>
              <a:rPr kumimoji="0" lang="en-US" sz="4000" b="0" i="0" u="none" strike="noStrike" kern="1200" cap="none" spc="0" normalizeH="0" baseline="0" noProof="0" dirty="0" smtClean="0">
                <a:ln>
                  <a:noFill/>
                </a:ln>
                <a:solidFill>
                  <a:schemeClr val="tx1"/>
                </a:solidFill>
                <a:effectLst/>
                <a:uLnTx/>
                <a:uFillTx/>
                <a:latin typeface="+mn-lt"/>
                <a:ea typeface="+mn-ea"/>
                <a:cs typeface="Arial" pitchFamily="34" charset="0"/>
              </a:rPr>
              <a:t>extension</a:t>
            </a:r>
            <a:r>
              <a:rPr kumimoji="0" lang="en-US" sz="3600" b="0" i="0" u="none" strike="noStrike" kern="1200" cap="none" spc="0" normalizeH="0" baseline="0" noProof="0" dirty="0" smtClean="0">
                <a:ln>
                  <a:noFill/>
                </a:ln>
                <a:solidFill>
                  <a:schemeClr val="tx1"/>
                </a:solidFill>
                <a:effectLst/>
                <a:uLnTx/>
                <a:uFillTx/>
                <a:latin typeface="+mn-lt"/>
                <a:ea typeface="+mn-ea"/>
                <a:cs typeface="Arial" pitchFamily="34" charset="0"/>
              </a:rPr>
              <a:t>)</a:t>
            </a:r>
            <a:r>
              <a:rPr kumimoji="0" lang="ar-SA" sz="3600" b="1" i="0" u="none" strike="noStrike" kern="1200" cap="none" spc="0" normalizeH="0" baseline="0" noProof="0" dirty="0" smtClean="0">
                <a:ln>
                  <a:noFill/>
                </a:ln>
                <a:solidFill>
                  <a:schemeClr val="tx1"/>
                </a:solidFill>
                <a:effectLst/>
                <a:uLnTx/>
                <a:uFillTx/>
                <a:latin typeface="+mn-lt"/>
                <a:ea typeface="+mn-ea"/>
                <a:cs typeface="Arial" pitchFamily="34" charset="0"/>
              </a:rPr>
              <a:t> استثارة الإنزيم لبدء التفاعل عند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ºC</a:t>
            </a:r>
            <a:r>
              <a:rPr kumimoji="0" lang="ar-SA" sz="3200" b="1" i="0" u="none" strike="noStrike" kern="1200" cap="none" spc="0" normalizeH="0" baseline="0" noProof="0" dirty="0" smtClean="0">
                <a:ln>
                  <a:noFill/>
                </a:ln>
                <a:solidFill>
                  <a:schemeClr val="tx1"/>
                </a:solidFill>
                <a:effectLst/>
                <a:uLnTx/>
                <a:uFillTx/>
                <a:latin typeface="+mn-lt"/>
                <a:ea typeface="+mn-ea"/>
                <a:cs typeface="Arial" pitchFamily="34" charset="0"/>
              </a:rPr>
              <a:t> 72</a:t>
            </a:r>
          </a:p>
          <a:p>
            <a:pPr marL="342900" marR="0" lvl="0" indent="-342900" algn="r" defTabSz="914400" rtl="1" eaLnBrk="1" fontAlgn="auto" latinLnBrk="0" hangingPunct="1">
              <a:lnSpc>
                <a:spcPct val="100000"/>
              </a:lnSpc>
              <a:spcBef>
                <a:spcPct val="20000"/>
              </a:spcBef>
              <a:spcAft>
                <a:spcPts val="0"/>
              </a:spcAft>
              <a:buClrTx/>
              <a:buSzTx/>
              <a:buFontTx/>
              <a:buNone/>
              <a:tabLst/>
              <a:defRPr/>
            </a:pPr>
            <a:endParaRPr kumimoji="0" lang="en-US" sz="4000" b="1"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Tree>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Picture 15" descr="H:\صور خاصة للوراثة\Biorad_MJResearch_DNA_Engine_PTC200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39290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H:\صور خاصة للوراثة\showcase_Par_51803_Image_0_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40005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H:\صور خاصة للوراثة\veriti96close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667000"/>
            <a:ext cx="3857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Content Placeholder 3" descr="http://i51.servimg.com/u/f51/12/81/33/99/clip_i10.gif">
            <a:hlinkClick r:id="rId3" tgtFrame="&quot;_blank&quo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3400" y="457200"/>
            <a:ext cx="8077200" cy="5562600"/>
          </a:xfrm>
          <a:prstGeom prst="rect">
            <a:avLst/>
          </a:prstGeom>
          <a:noFill/>
          <a:ln>
            <a:noFill/>
          </a:ln>
        </p:spPr>
      </p:pic>
    </p:spTree>
  </p:cSld>
  <p:clrMapOvr>
    <a:masterClrMapping/>
  </p:clrMapOvr>
  <p:transition spd="slow">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Picture 6" descr="pcr"/>
          <p:cNvPicPr>
            <a:picLocks noChangeAspect="1" noChangeArrowheads="1"/>
          </p:cNvPicPr>
          <p:nvPr/>
        </p:nvPicPr>
        <p:blipFill>
          <a:blip r:embed="rId3"/>
          <a:srcRect/>
          <a:stretch>
            <a:fillRect/>
          </a:stretch>
        </p:blipFill>
        <p:spPr bwMode="auto">
          <a:xfrm>
            <a:off x="0" y="-39688"/>
            <a:ext cx="9144000" cy="6897688"/>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Picture 6" descr="pcr2"/>
          <p:cNvPicPr>
            <a:picLocks noChangeAspect="1" noChangeArrowheads="1"/>
          </p:cNvPicPr>
          <p:nvPr/>
        </p:nvPicPr>
        <p:blipFill>
          <a:blip r:embed="rId3"/>
          <a:srcRect/>
          <a:stretch>
            <a:fillRect/>
          </a:stretch>
        </p:blipFill>
        <p:spPr bwMode="auto">
          <a:xfrm>
            <a:off x="0" y="61913"/>
            <a:ext cx="9144000" cy="6796087"/>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Picture 6" descr="pcr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438400" y="304800"/>
            <a:ext cx="6062878" cy="707886"/>
          </a:xfrm>
          <a:prstGeom prst="rect">
            <a:avLst/>
          </a:prstGeom>
        </p:spPr>
        <p:txBody>
          <a:bodyPr wrap="none">
            <a:spAutoFit/>
          </a:bodyPr>
          <a:lstStyle/>
          <a:p>
            <a:pPr algn="justLow"/>
            <a:r>
              <a:rPr lang="ar-IQ" sz="4000" dirty="0" smtClean="0">
                <a:solidFill>
                  <a:srgbClr val="C00000"/>
                </a:solidFill>
              </a:rPr>
              <a:t>اختار مندل نبات البازلاء للأسباب:- </a:t>
            </a:r>
          </a:p>
        </p:txBody>
      </p:sp>
      <p:sp>
        <p:nvSpPr>
          <p:cNvPr id="3" name="مستطيل 2"/>
          <p:cNvSpPr/>
          <p:nvPr/>
        </p:nvSpPr>
        <p:spPr>
          <a:xfrm>
            <a:off x="228600" y="990600"/>
            <a:ext cx="8763000" cy="6186309"/>
          </a:xfrm>
          <a:prstGeom prst="rect">
            <a:avLst/>
          </a:prstGeom>
        </p:spPr>
        <p:txBody>
          <a:bodyPr wrap="square">
            <a:spAutoFit/>
          </a:bodyPr>
          <a:lstStyle/>
          <a:p>
            <a:r>
              <a:rPr lang="ar-IQ" sz="2800" b="1" dirty="0" smtClean="0">
                <a:solidFill>
                  <a:schemeClr val="accent6">
                    <a:lumMod val="50000"/>
                  </a:schemeClr>
                </a:solidFill>
              </a:rPr>
              <a:t>1-</a:t>
            </a:r>
            <a:r>
              <a:rPr lang="ar-SA" sz="4000" b="1" dirty="0">
                <a:solidFill>
                  <a:schemeClr val="accent6">
                    <a:lumMod val="50000"/>
                  </a:schemeClr>
                </a:solidFill>
              </a:rPr>
              <a:t>عمر الجيل قصير نسبياً (عدة أشهر) </a:t>
            </a:r>
            <a:r>
              <a:rPr lang="ar-SA" sz="4000" b="1" dirty="0"/>
              <a:t/>
            </a:r>
            <a:br>
              <a:rPr lang="ar-SA" sz="4000" b="1" dirty="0"/>
            </a:br>
            <a:r>
              <a:rPr lang="ar-SA" sz="4000" b="1" dirty="0" smtClean="0"/>
              <a:t>2</a:t>
            </a:r>
            <a:r>
              <a:rPr lang="ar-SA" sz="4000" b="1" dirty="0">
                <a:solidFill>
                  <a:srgbClr val="C00000"/>
                </a:solidFill>
              </a:rPr>
              <a:t>. سهل الزراعة والتلقيح . </a:t>
            </a:r>
            <a:endParaRPr lang="ar-IQ" sz="4000" b="1" dirty="0">
              <a:solidFill>
                <a:srgbClr val="C00000"/>
              </a:solidFill>
            </a:endParaRPr>
          </a:p>
          <a:p>
            <a:pPr marL="1143000" lvl="0" indent="-1143000">
              <a:spcBef>
                <a:spcPct val="20000"/>
              </a:spcBef>
              <a:defRPr/>
            </a:pPr>
            <a:r>
              <a:rPr lang="ar-IQ" sz="4000" b="1" dirty="0" smtClean="0">
                <a:solidFill>
                  <a:schemeClr val="bg1"/>
                </a:solidFill>
              </a:rPr>
              <a:t>3</a:t>
            </a:r>
            <a:r>
              <a:rPr lang="ar-IQ" sz="4000" b="1" dirty="0" smtClean="0">
                <a:solidFill>
                  <a:srgbClr val="7030A0"/>
                </a:solidFill>
              </a:rPr>
              <a:t>-</a:t>
            </a:r>
            <a:r>
              <a:rPr lang="ar-SA" sz="4000" b="1" dirty="0">
                <a:solidFill>
                  <a:srgbClr val="7030A0"/>
                </a:solidFill>
              </a:rPr>
              <a:t>يحتوى نبات </a:t>
            </a:r>
            <a:r>
              <a:rPr lang="ar-SA" sz="4000" b="1" dirty="0" err="1">
                <a:solidFill>
                  <a:srgbClr val="7030A0"/>
                </a:solidFill>
              </a:rPr>
              <a:t>البازلاء</a:t>
            </a:r>
            <a:r>
              <a:rPr lang="ar-SA" sz="4000" b="1" dirty="0">
                <a:solidFill>
                  <a:srgbClr val="7030A0"/>
                </a:solidFill>
              </a:rPr>
              <a:t> على مجموعة من الصفات المتضادة والتي يسهل ملاحظتها وتمييزها .</a:t>
            </a:r>
            <a:r>
              <a:rPr lang="ar-IQ" sz="4000" b="1" dirty="0">
                <a:solidFill>
                  <a:srgbClr val="7030A0"/>
                </a:solidFill>
              </a:rPr>
              <a:t> </a:t>
            </a:r>
          </a:p>
          <a:p>
            <a:pPr marL="1371600" lvl="0" indent="-1371600">
              <a:spcBef>
                <a:spcPct val="20000"/>
              </a:spcBef>
              <a:buFont typeface="Arial" pitchFamily="34" charset="0"/>
              <a:buAutoNum type="arabicPeriod"/>
              <a:defRPr/>
            </a:pPr>
            <a:endParaRPr lang="ar-IQ" sz="2000" b="1" dirty="0">
              <a:solidFill>
                <a:schemeClr val="bg1"/>
              </a:solidFill>
            </a:endParaRPr>
          </a:p>
          <a:p>
            <a:r>
              <a:rPr lang="ar-IQ" sz="2800" b="1" dirty="0" smtClean="0">
                <a:latin typeface="+mn-lt"/>
                <a:cs typeface="+mn-cs"/>
              </a:rPr>
              <a:t>4-</a:t>
            </a:r>
            <a:r>
              <a:rPr lang="ar-SA" sz="2000" b="1" dirty="0" smtClean="0"/>
              <a:t> </a:t>
            </a:r>
            <a:r>
              <a:rPr lang="ar-SA" sz="4000" b="1" dirty="0" smtClean="0">
                <a:latin typeface="+mn-lt"/>
                <a:cs typeface="+mn-cs"/>
              </a:rPr>
              <a:t>أن نظام الزهرة (</a:t>
            </a:r>
            <a:r>
              <a:rPr lang="ar-SA" sz="4000" b="1" dirty="0" err="1" smtClean="0">
                <a:latin typeface="+mn-lt"/>
                <a:cs typeface="+mn-cs"/>
              </a:rPr>
              <a:t>خنثى</a:t>
            </a:r>
            <a:r>
              <a:rPr lang="ar-SA" sz="4000" b="1" dirty="0" smtClean="0">
                <a:latin typeface="+mn-lt"/>
                <a:cs typeface="+mn-cs"/>
              </a:rPr>
              <a:t>) يضمن حدوث تلقيح ذاتي.</a:t>
            </a:r>
            <a:endParaRPr lang="ar-IQ" sz="4000" b="1" dirty="0" smtClean="0">
              <a:latin typeface="+mn-lt"/>
              <a:cs typeface="+mn-cs"/>
            </a:endParaRPr>
          </a:p>
          <a:p>
            <a:endParaRPr lang="ar-IQ" sz="4000" b="1" dirty="0" smtClean="0">
              <a:latin typeface="+mn-lt"/>
              <a:cs typeface="+mn-cs"/>
            </a:endParaRPr>
          </a:p>
          <a:p>
            <a:r>
              <a:rPr lang="ar-IQ" sz="4400" b="1" dirty="0" smtClean="0">
                <a:solidFill>
                  <a:srgbClr val="002060"/>
                </a:solidFill>
                <a:latin typeface="+mn-lt"/>
                <a:cs typeface="+mn-cs"/>
              </a:rPr>
              <a:t>5- سهولة إجراء عملية التلقيح الصناعي .</a:t>
            </a:r>
          </a:p>
          <a:p>
            <a:r>
              <a:rPr lang="ar-SA" sz="4000" b="1" dirty="0"/>
              <a:t/>
            </a:r>
            <a:br>
              <a:rPr lang="ar-SA" sz="4000" b="1" dirty="0"/>
            </a:br>
            <a:endParaRPr lang="ar-SA" sz="4000" dirty="0"/>
          </a:p>
        </p:txBody>
      </p:sp>
    </p:spTree>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Picture 6" descr="p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2" descr="C:\Users\ALkamarain\Desktop\ملف كل ورد\هبه\DNA.png"/>
          <p:cNvPicPr>
            <a:picLocks noChangeAspect="1" noChangeArrowheads="1"/>
          </p:cNvPicPr>
          <p:nvPr/>
        </p:nvPicPr>
        <p:blipFill>
          <a:blip r:embed="rId3"/>
          <a:srcRect/>
          <a:stretch>
            <a:fillRect/>
          </a:stretch>
        </p:blipFill>
        <p:spPr bwMode="auto">
          <a:xfrm>
            <a:off x="1728390" y="1142681"/>
            <a:ext cx="6425010" cy="45726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129026" name="Picture 2" descr="https://encrypted-tbn2.gstatic.com/images?q=tbn:ANd9GcRZBNn4LJCsFggqqCZhT0-g7gbuExbVSXjimgf46Yi3TXc8zlsbFg">
            <a:hlinkClick r:id="rId3"/>
          </p:cNvPr>
          <p:cNvPicPr>
            <a:picLocks noChangeAspect="1" noChangeArrowheads="1"/>
          </p:cNvPicPr>
          <p:nvPr/>
        </p:nvPicPr>
        <p:blipFill>
          <a:blip r:embed="rId4"/>
          <a:srcRect/>
          <a:stretch>
            <a:fillRect/>
          </a:stretch>
        </p:blipFill>
        <p:spPr bwMode="auto">
          <a:xfrm>
            <a:off x="-1066800" y="304800"/>
            <a:ext cx="12437297" cy="65532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pic>
    </p:spTree>
  </p:cSld>
  <p:clrMapOvr>
    <a:masterClrMapping/>
  </p:clrMapOvr>
  <p:transition spd="slow">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5" name="Picture 3" descr="C:\Users\ALkamarain\Desktop\ملف كل ورد\هبه\_ش_د_ç__.jpg"/>
          <p:cNvPicPr>
            <a:picLocks noChangeAspect="1" noChangeArrowheads="1"/>
          </p:cNvPicPr>
          <p:nvPr/>
        </p:nvPicPr>
        <p:blipFill>
          <a:blip r:embed="rId3"/>
          <a:srcRect/>
          <a:stretch>
            <a:fillRect/>
          </a:stretch>
        </p:blipFill>
        <p:spPr bwMode="auto">
          <a:xfrm>
            <a:off x="35804" y="0"/>
            <a:ext cx="9072391"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check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4" name="صورة 1" descr="C:\Users\ALkamarain\Desktop\TPO\TPO.png"/>
          <p:cNvPicPr>
            <a:picLocks noChangeArrowheads="1"/>
          </p:cNvPicPr>
          <p:nvPr/>
        </p:nvPicPr>
        <p:blipFill>
          <a:blip r:embed="rId2"/>
          <a:srcRect/>
          <a:stretch>
            <a:fillRect/>
          </a:stretch>
        </p:blipFill>
        <p:spPr bwMode="auto">
          <a:xfrm>
            <a:off x="152400" y="381000"/>
            <a:ext cx="876300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عنصر نائب للمحتوى 3" descr="C:\Users\jana\Desktop\2-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8001000" cy="5105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صورة 22"/>
          <p:cNvPicPr>
            <a:picLocks noChangeAspect="1" noChangeArrowheads="1"/>
          </p:cNvPicPr>
          <p:nvPr/>
        </p:nvPicPr>
        <p:blipFill>
          <a:blip r:embed="rId3"/>
          <a:srcRect l="15352" t="26579" r="15547" b="30615"/>
          <a:stretch>
            <a:fillRect/>
          </a:stretch>
        </p:blipFill>
        <p:spPr bwMode="auto">
          <a:xfrm>
            <a:off x="-990600" y="1066800"/>
            <a:ext cx="10820400" cy="35814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2" name="صورة 17"/>
          <p:cNvPicPr>
            <a:picLocks noChangeAspect="1" noChangeArrowheads="1"/>
          </p:cNvPicPr>
          <p:nvPr/>
        </p:nvPicPr>
        <p:blipFill>
          <a:blip r:embed="rId3"/>
          <a:srcRect l="14766" t="25847" r="3725" b="30876"/>
          <a:stretch>
            <a:fillRect/>
          </a:stretch>
        </p:blipFill>
        <p:spPr bwMode="auto">
          <a:xfrm>
            <a:off x="-914400" y="1371600"/>
            <a:ext cx="11811000" cy="4419600"/>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صورة 5"/>
          <p:cNvPicPr>
            <a:picLocks noChangeAspect="1" noChangeArrowheads="1"/>
          </p:cNvPicPr>
          <p:nvPr/>
        </p:nvPicPr>
        <p:blipFill>
          <a:blip r:embed="rId3"/>
          <a:srcRect l="15938" t="26579" r="46770" b="31331"/>
          <a:stretch>
            <a:fillRect/>
          </a:stretch>
        </p:blipFill>
        <p:spPr bwMode="auto">
          <a:xfrm>
            <a:off x="381000" y="1066800"/>
            <a:ext cx="8458200" cy="3733800"/>
          </a:xfrm>
          <a:prstGeom prst="rect">
            <a:avLst/>
          </a:prstGeom>
          <a:noFill/>
          <a:ln w="9525">
            <a:noFill/>
            <a:miter lim="800000"/>
            <a:headEnd/>
            <a:tailEnd/>
          </a:ln>
        </p:spPr>
      </p:pic>
      <p:sp>
        <p:nvSpPr>
          <p:cNvPr id="5" name="سهم لأعلى 4"/>
          <p:cNvSpPr/>
          <p:nvPr/>
        </p:nvSpPr>
        <p:spPr>
          <a:xfrm>
            <a:off x="7315200" y="4114800"/>
            <a:ext cx="45719"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spd="slow">
    <p:push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50178" name="Picture 2" descr="H:\DCIM\102MSDCF\DSC0076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4" name="مستطيل 3"/>
          <p:cNvSpPr/>
          <p:nvPr/>
        </p:nvSpPr>
        <p:spPr>
          <a:xfrm>
            <a:off x="609600" y="0"/>
            <a:ext cx="8534400" cy="2308324"/>
          </a:xfrm>
          <a:prstGeom prst="rect">
            <a:avLst/>
          </a:prstGeom>
        </p:spPr>
        <p:txBody>
          <a:bodyPr wrap="square">
            <a:spAutoFit/>
          </a:bodyPr>
          <a:lstStyle/>
          <a:p>
            <a:pPr>
              <a:defRPr/>
            </a:pPr>
            <a:r>
              <a:rPr lang="ar-AE" sz="3600" b="1" dirty="0">
                <a:solidFill>
                  <a:srgbClr val="FFFF00"/>
                </a:solidFill>
              </a:rPr>
              <a:t>لاحظ مندل سبع صفات تحملها نباتات البازلاء</a:t>
            </a:r>
            <a:r>
              <a:rPr lang="ar-AE" sz="3600" dirty="0">
                <a:solidFill>
                  <a:srgbClr val="FFFF00"/>
                </a:solidFill>
              </a:rPr>
              <a:t> </a:t>
            </a:r>
          </a:p>
          <a:p>
            <a:pPr>
              <a:defRPr/>
            </a:pPr>
            <a:r>
              <a:rPr lang="ar-AE" sz="3600" b="1" u="sng" dirty="0">
                <a:solidFill>
                  <a:srgbClr val="FFFF00"/>
                </a:solidFill>
              </a:rPr>
              <a:t>الصفة</a:t>
            </a:r>
            <a:r>
              <a:rPr lang="ar-AE" sz="3600" dirty="0">
                <a:solidFill>
                  <a:srgbClr val="FFFF00"/>
                </a:solidFill>
              </a:rPr>
              <a:t> : </a:t>
            </a:r>
            <a:r>
              <a:rPr lang="ar-AE" sz="3600" b="1" dirty="0">
                <a:solidFill>
                  <a:srgbClr val="FFFF00"/>
                </a:solidFill>
              </a:rPr>
              <a:t>هي مظهر قابل للتوارث.و لكل صفة سمتان متضادتان</a:t>
            </a:r>
            <a:r>
              <a:rPr lang="ar-AE" sz="3600" dirty="0">
                <a:solidFill>
                  <a:srgbClr val="FFFF00"/>
                </a:solidFill>
              </a:rPr>
              <a:t>.</a:t>
            </a:r>
          </a:p>
          <a:p>
            <a:pPr>
              <a:defRPr/>
            </a:pPr>
            <a:r>
              <a:rPr lang="ar-SA" sz="3600" b="1" u="sng" dirty="0">
                <a:solidFill>
                  <a:srgbClr val="FFFF00"/>
                </a:solidFill>
              </a:rPr>
              <a:t>السمة :</a:t>
            </a:r>
            <a:r>
              <a:rPr lang="ar-SA" sz="3600" dirty="0">
                <a:solidFill>
                  <a:srgbClr val="FFFF00"/>
                </a:solidFill>
              </a:rPr>
              <a:t> </a:t>
            </a:r>
            <a:r>
              <a:rPr lang="ar-SA" sz="3600" b="1" dirty="0">
                <a:solidFill>
                  <a:srgbClr val="FFFF00"/>
                </a:solidFill>
              </a:rPr>
              <a:t>هي شكل مغاير من أشكال الصفة محدد جينياً</a:t>
            </a:r>
            <a:r>
              <a:rPr lang="ar-SA" sz="3600" dirty="0">
                <a:solidFill>
                  <a:srgbClr val="FFFF00"/>
                </a:solidFill>
              </a:rPr>
              <a:t>.</a:t>
            </a:r>
          </a:p>
        </p:txBody>
      </p:sp>
      <p:graphicFrame>
        <p:nvGraphicFramePr>
          <p:cNvPr id="5" name="Table 5"/>
          <p:cNvGraphicFramePr>
            <a:graphicFrameLocks noGrp="1"/>
          </p:cNvGraphicFramePr>
          <p:nvPr/>
        </p:nvGraphicFramePr>
        <p:xfrm>
          <a:off x="0" y="2286000"/>
          <a:ext cx="9144000" cy="4632960"/>
        </p:xfrm>
        <a:graphic>
          <a:graphicData uri="http://schemas.openxmlformats.org/drawingml/2006/table">
            <a:tbl>
              <a:tblPr rtl="1" firstRow="1" bandRow="1">
                <a:tableStyleId>{D7AC3CCA-C797-4891-BE02-D94E43425B78}</a:tableStyleId>
              </a:tblPr>
              <a:tblGrid>
                <a:gridCol w="4572000"/>
                <a:gridCol w="4572000"/>
              </a:tblGrid>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الصفة</a:t>
                      </a:r>
                      <a:endParaRPr kumimoji="0" lang="ar-SA" sz="32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سميتها</a:t>
                      </a:r>
                      <a:endParaRPr kumimoji="0" lang="ar-SA" sz="32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tc>
              </a:tr>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لون الزهرة</a:t>
                      </a:r>
                      <a:endParaRPr kumimoji="0" lang="ar-SA" sz="3200" b="1" i="0" u="none" strike="noStrike" cap="none" normalizeH="0" baseline="0" dirty="0" smtClean="0">
                        <a:ln>
                          <a:noFill/>
                        </a:ln>
                        <a:solidFill>
                          <a:srgbClr val="FFC000"/>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أحمر  ،   أبيض</a:t>
                      </a:r>
                      <a:endParaRPr kumimoji="0" lang="ar-SA" sz="3200" b="1" i="0" u="none" strike="noStrike" cap="none" normalizeH="0" baseline="0" dirty="0" smtClean="0">
                        <a:ln>
                          <a:noFill/>
                        </a:ln>
                        <a:solidFill>
                          <a:srgbClr val="FFC000"/>
                        </a:solidFill>
                        <a:effectLst/>
                        <a:latin typeface="Tahoma" pitchFamily="34" charset="0"/>
                        <a:cs typeface="Arial" pitchFamily="34" charset="0"/>
                      </a:endParaRPr>
                    </a:p>
                  </a:txBody>
                  <a:tcPr horzOverflow="overflow"/>
                </a:tc>
              </a:tr>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موقع الزهرة</a:t>
                      </a:r>
                      <a:endParaRPr kumimoji="0" lang="ar-SA" sz="3200" b="1" i="0" u="none" strike="noStrike" cap="none" normalizeH="0" baseline="0" dirty="0" smtClean="0">
                        <a:ln>
                          <a:noFill/>
                        </a:ln>
                        <a:solidFill>
                          <a:srgbClr val="FF66FF"/>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محوري ،  طرفي</a:t>
                      </a:r>
                      <a:endParaRPr kumimoji="0" lang="ar-SA" sz="3200" b="1" i="0" u="none" strike="noStrike" cap="none" normalizeH="0" baseline="0" dirty="0" smtClean="0">
                        <a:ln>
                          <a:noFill/>
                        </a:ln>
                        <a:solidFill>
                          <a:srgbClr val="FF66FF"/>
                        </a:solidFill>
                        <a:effectLst/>
                        <a:latin typeface="Tahoma" pitchFamily="34" charset="0"/>
                        <a:cs typeface="Arial" pitchFamily="34" charset="0"/>
                      </a:endParaRPr>
                    </a:p>
                  </a:txBody>
                  <a:tcPr horzOverflow="overflow"/>
                </a:tc>
              </a:tr>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طول النبات</a:t>
                      </a:r>
                      <a:endParaRPr kumimoji="0" lang="ar-SA" sz="3200" b="1" i="0" u="none" strike="noStrike" cap="none" normalizeH="0" baseline="0" dirty="0" smtClean="0">
                        <a:ln>
                          <a:noFill/>
                        </a:ln>
                        <a:solidFill>
                          <a:srgbClr val="00B050"/>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طويل  ، قصير</a:t>
                      </a:r>
                      <a:endParaRPr kumimoji="0" lang="ar-SA" sz="3200" b="1" i="0" u="none" strike="noStrike" cap="none" normalizeH="0" baseline="0" dirty="0" smtClean="0">
                        <a:ln>
                          <a:noFill/>
                        </a:ln>
                        <a:solidFill>
                          <a:srgbClr val="00B050"/>
                        </a:solidFill>
                        <a:effectLst/>
                        <a:latin typeface="Tahoma" pitchFamily="34" charset="0"/>
                        <a:cs typeface="Arial" pitchFamily="34" charset="0"/>
                      </a:endParaRPr>
                    </a:p>
                  </a:txBody>
                  <a:tcPr horzOverflow="overflow"/>
                </a:tc>
              </a:tr>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شكل القرن</a:t>
                      </a:r>
                      <a:endParaRPr kumimoji="0" lang="ar-SA" sz="3200" b="1" i="0" u="none" strike="noStrike" cap="none" normalizeH="0" baseline="0" dirty="0" smtClean="0">
                        <a:ln>
                          <a:noFill/>
                        </a:ln>
                        <a:solidFill>
                          <a:srgbClr val="00B0F0"/>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منتفخ ،  </a:t>
                      </a:r>
                      <a:r>
                        <a:rPr kumimoji="0" lang="ar-SA" sz="3200" u="none" strike="noStrike" cap="none" normalizeH="0" baseline="0" dirty="0" err="1" smtClean="0">
                          <a:ln>
                            <a:noFill/>
                          </a:ln>
                          <a:effectLst/>
                        </a:rPr>
                        <a:t>متخصر</a:t>
                      </a:r>
                      <a:endParaRPr kumimoji="0" lang="ar-SA" sz="3200" b="1" i="0" u="none" strike="noStrike" cap="none" normalizeH="0" baseline="0" dirty="0" smtClean="0">
                        <a:ln>
                          <a:noFill/>
                        </a:ln>
                        <a:solidFill>
                          <a:srgbClr val="00B0F0"/>
                        </a:solidFill>
                        <a:effectLst/>
                        <a:latin typeface="Tahoma" pitchFamily="34" charset="0"/>
                        <a:cs typeface="Arial" pitchFamily="34" charset="0"/>
                      </a:endParaRPr>
                    </a:p>
                  </a:txBody>
                  <a:tcPr horzOverflow="overflow"/>
                </a:tc>
              </a:tr>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لون القرن</a:t>
                      </a:r>
                      <a:endParaRPr kumimoji="0" lang="ar-SA" sz="3200" b="1" i="0" u="none" strike="noStrike" cap="none" normalizeH="0" baseline="0" dirty="0" smtClean="0">
                        <a:ln>
                          <a:noFill/>
                        </a:ln>
                        <a:solidFill>
                          <a:srgbClr val="7030A0"/>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أخضر،  أصفر</a:t>
                      </a:r>
                      <a:endParaRPr kumimoji="0" lang="ar-SA" sz="3200" b="1" i="0" u="none" strike="noStrike" cap="none" normalizeH="0" baseline="0" dirty="0" smtClean="0">
                        <a:ln>
                          <a:noFill/>
                        </a:ln>
                        <a:solidFill>
                          <a:srgbClr val="7030A0"/>
                        </a:solidFill>
                        <a:effectLst/>
                        <a:latin typeface="Tahoma" pitchFamily="34" charset="0"/>
                        <a:cs typeface="Arial" pitchFamily="34" charset="0"/>
                      </a:endParaRPr>
                    </a:p>
                  </a:txBody>
                  <a:tcPr horzOverflow="overflow"/>
                </a:tc>
              </a:tr>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ملمس البذرة</a:t>
                      </a:r>
                      <a:endParaRPr kumimoji="0" lang="ar-SA" sz="3200" b="1" i="0" u="none" strike="noStrike" cap="none" normalizeH="0" baseline="0" dirty="0" smtClean="0">
                        <a:ln>
                          <a:noFill/>
                        </a:ln>
                        <a:solidFill>
                          <a:srgbClr val="FF0000"/>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أملس ،  مجعد</a:t>
                      </a:r>
                      <a:endParaRPr kumimoji="0" lang="ar-SA" sz="3200" b="1" i="0" u="none" strike="noStrike" cap="none" normalizeH="0" baseline="0" dirty="0" smtClean="0">
                        <a:ln>
                          <a:noFill/>
                        </a:ln>
                        <a:solidFill>
                          <a:srgbClr val="FF0000"/>
                        </a:solidFill>
                        <a:effectLst/>
                        <a:latin typeface="Tahoma" pitchFamily="34" charset="0"/>
                        <a:cs typeface="Arial" pitchFamily="34" charset="0"/>
                      </a:endParaRPr>
                    </a:p>
                  </a:txBody>
                  <a:tcPr horzOverflow="overflow"/>
                </a:tc>
              </a:tr>
              <a:tr h="531495">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لون البذرة</a:t>
                      </a:r>
                      <a:endParaRPr kumimoji="0" lang="ar-SA" sz="3200" b="1" i="0" u="none" strike="noStrike" cap="none" normalizeH="0" baseline="0" dirty="0" smtClean="0">
                        <a:ln>
                          <a:noFill/>
                        </a:ln>
                        <a:solidFill>
                          <a:schemeClr val="accent1">
                            <a:lumMod val="75000"/>
                          </a:schemeClr>
                        </a:solidFill>
                        <a:effectLst/>
                        <a:latin typeface="Tahoma" pitchFamily="34" charset="0"/>
                        <a:cs typeface="Arial" pitchFamily="34" charset="0"/>
                      </a:endParaRPr>
                    </a:p>
                  </a:txBody>
                  <a:tcPr horzOverflow="overflow"/>
                </a:tc>
                <a:tc>
                  <a:txBody>
                    <a:bodyPr/>
                    <a:lstStyle/>
                    <a:p>
                      <a:pPr marL="342900" marR="0" lvl="0" indent="-34290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3200" u="none" strike="noStrike" cap="none" normalizeH="0" baseline="0" dirty="0" smtClean="0">
                          <a:ln>
                            <a:noFill/>
                          </a:ln>
                          <a:effectLst/>
                        </a:rPr>
                        <a:t>أصفر، أخضر</a:t>
                      </a:r>
                      <a:endParaRPr kumimoji="0" lang="ar-SA" sz="3200" b="1" i="0" u="none" strike="noStrike" cap="none" normalizeH="0" baseline="0" dirty="0" smtClean="0">
                        <a:ln>
                          <a:noFill/>
                        </a:ln>
                        <a:solidFill>
                          <a:schemeClr val="accent1">
                            <a:lumMod val="75000"/>
                          </a:schemeClr>
                        </a:solidFill>
                        <a:effectLst/>
                        <a:latin typeface="Tahoma" pitchFamily="34" charset="0"/>
                        <a:cs typeface="Arial" pitchFamily="34" charset="0"/>
                      </a:endParaRPr>
                    </a:p>
                  </a:txBody>
                  <a:tcPr horzOverflow="overflow"/>
                </a:tc>
              </a:tr>
            </a:tbl>
          </a:graphicData>
        </a:graphic>
      </p:graphicFrame>
    </p:spTree>
  </p:cSld>
  <p:clrMapOvr>
    <a:masterClrMapping/>
  </p:clrMapOvr>
  <p:transition spd="slow">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51202" name="Picture 2" descr="H:\DCIM\102MSDCF\DSC0077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blind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52226" name="Picture 2" descr="H:\DCIM\102MSDCF\DSC0077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pull dir="l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pic>
        <p:nvPicPr>
          <p:cNvPr id="53250" name="Picture 2" descr="H:\DCIM\102MSDCF\DSC00862.JPG"/>
          <p:cNvPicPr>
            <a:picLocks noChangeAspect="1" noChangeArrowheads="1"/>
          </p:cNvPicPr>
          <p:nvPr/>
        </p:nvPicPr>
        <p:blipFill>
          <a:blip r:embed="rId3"/>
          <a:srcRect/>
          <a:stretch>
            <a:fillRect/>
          </a:stretch>
        </p:blipFill>
        <p:spPr bwMode="auto">
          <a:xfrm>
            <a:off x="-304800" y="0"/>
            <a:ext cx="9448800" cy="6477000"/>
          </a:xfrm>
          <a:prstGeom prst="rect">
            <a:avLst/>
          </a:prstGeom>
          <a:noFill/>
        </p:spPr>
      </p:pic>
      <p:sp>
        <p:nvSpPr>
          <p:cNvPr id="3" name="Rectangle 1"/>
          <p:cNvSpPr>
            <a:spLocks noChangeArrowheads="1"/>
          </p:cNvSpPr>
          <p:nvPr/>
        </p:nvSpPr>
        <p:spPr bwMode="auto">
          <a:xfrm>
            <a:off x="-457200" y="1447800"/>
            <a:ext cx="7620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8800" b="0" i="0" u="none" strike="noStrike" cap="none" normalizeH="0" baseline="0" dirty="0" smtClean="0">
                <a:ln>
                  <a:noFill/>
                </a:ln>
                <a:solidFill>
                  <a:srgbClr val="FFFF00"/>
                </a:solidFill>
                <a:effectLst/>
                <a:latin typeface="Andalus" pitchFamily="18" charset="-78"/>
                <a:ea typeface="Calibri" pitchFamily="34" charset="0"/>
                <a:cs typeface="Andalus" pitchFamily="18" charset="-78"/>
              </a:rPr>
              <a:t>شكرا للاصغائكم</a:t>
            </a:r>
            <a:endParaRPr kumimoji="0" lang="ar-IQ" sz="2400" b="0" i="0" u="none" strike="noStrike" cap="none" normalizeH="0" baseline="0" dirty="0" smtClean="0">
              <a:ln>
                <a:noFill/>
              </a:ln>
              <a:solidFill>
                <a:srgbClr val="FFFF00"/>
              </a:solidFill>
              <a:effectLst/>
              <a:latin typeface="Andalus" pitchFamily="18" charset="-78"/>
              <a:cs typeface="Andalus" pitchFamily="18" charset="-78"/>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2" name="Picture 6" descr="صفات في البسلة"/>
          <p:cNvPicPr>
            <a:picLocks noChangeAspect="1" noChangeArrowheads="1"/>
          </p:cNvPicPr>
          <p:nvPr/>
        </p:nvPicPr>
        <p:blipFill>
          <a:blip r:embed="rId2"/>
          <a:srcRect/>
          <a:stretch>
            <a:fillRect/>
          </a:stretch>
        </p:blipFill>
        <p:spPr bwMode="auto">
          <a:xfrm>
            <a:off x="395288" y="152400"/>
            <a:ext cx="8497887" cy="7010400"/>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2819400" y="304800"/>
            <a:ext cx="4241867" cy="923330"/>
          </a:xfrm>
          <a:prstGeom prst="rect">
            <a:avLst/>
          </a:prstGeom>
        </p:spPr>
        <p:txBody>
          <a:bodyPr wrap="none">
            <a:spAutoFit/>
          </a:bodyPr>
          <a:lstStyle/>
          <a:p>
            <a:pPr algn="ctr"/>
            <a:r>
              <a:rPr lang="ar-SA" sz="5400" b="1" dirty="0" smtClean="0">
                <a:solidFill>
                  <a:srgbClr val="FF0066"/>
                </a:solidFill>
              </a:rPr>
              <a:t>الرموز في الوراثة</a:t>
            </a:r>
            <a:endParaRPr lang="ar-SA" sz="5400" dirty="0"/>
          </a:p>
        </p:txBody>
      </p:sp>
      <p:sp>
        <p:nvSpPr>
          <p:cNvPr id="3" name="Rectangle 3"/>
          <p:cNvSpPr txBox="1">
            <a:spLocks noChangeArrowheads="1"/>
          </p:cNvSpPr>
          <p:nvPr/>
        </p:nvSpPr>
        <p:spPr>
          <a:xfrm>
            <a:off x="457200" y="1143000"/>
            <a:ext cx="8382000" cy="4929188"/>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ar-SA" sz="3600" b="1" i="0" u="none" strike="noStrike" kern="1200" cap="none" spc="0" normalizeH="0" baseline="0" noProof="0" dirty="0" smtClean="0">
                <a:ln>
                  <a:noFill/>
                </a:ln>
                <a:solidFill>
                  <a:srgbClr val="FFFF00"/>
                </a:solidFill>
                <a:effectLst/>
                <a:uLnTx/>
                <a:uFillTx/>
                <a:latin typeface="+mn-lt"/>
                <a:ea typeface="+mn-ea"/>
                <a:cs typeface="+mn-cs"/>
              </a:rPr>
              <a:t>لتسهيل التنبؤ بالصفات الوراثية للكائن الحي يرمز لكل أليل بأحد الحروف اللاتينية كما يأتي: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SA"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endParaRPr kumimoji="0" lang="en-US"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4" name="Rectangle 5"/>
          <p:cNvSpPr>
            <a:spLocks noChangeArrowheads="1"/>
          </p:cNvSpPr>
          <p:nvPr/>
        </p:nvSpPr>
        <p:spPr bwMode="auto">
          <a:xfrm>
            <a:off x="7543800" y="2971800"/>
            <a:ext cx="1296988" cy="863600"/>
          </a:xfrm>
          <a:prstGeom prst="rect">
            <a:avLst/>
          </a:prstGeom>
          <a:solidFill>
            <a:schemeClr val="accent1"/>
          </a:solidFill>
          <a:ln w="9525">
            <a:solidFill>
              <a:schemeClr val="tx1"/>
            </a:solidFill>
            <a:miter lim="800000"/>
            <a:headEnd/>
            <a:tailEnd/>
          </a:ln>
        </p:spPr>
        <p:txBody>
          <a:bodyPr wrap="none" anchor="ctr"/>
          <a:lstStyle/>
          <a:p>
            <a:pPr algn="ctr">
              <a:spcBef>
                <a:spcPct val="50000"/>
              </a:spcBef>
            </a:pPr>
            <a:r>
              <a:rPr lang="ar-SA" b="1" dirty="0" smtClean="0">
                <a:solidFill>
                  <a:srgbClr val="FFFF00"/>
                </a:solidFill>
                <a:latin typeface="Arial" pitchFamily="34" charset="0"/>
              </a:rPr>
              <a:t>الصفة السائدة </a:t>
            </a:r>
            <a:endParaRPr lang="en-US" b="1" dirty="0">
              <a:solidFill>
                <a:srgbClr val="FFFF00"/>
              </a:solidFill>
              <a:latin typeface="Arial" pitchFamily="34" charset="0"/>
            </a:endParaRPr>
          </a:p>
        </p:txBody>
      </p:sp>
      <p:sp>
        <p:nvSpPr>
          <p:cNvPr id="5" name="AutoShape 7"/>
          <p:cNvSpPr>
            <a:spLocks noChangeArrowheads="1"/>
          </p:cNvSpPr>
          <p:nvPr/>
        </p:nvSpPr>
        <p:spPr bwMode="auto">
          <a:xfrm>
            <a:off x="6019800" y="2895600"/>
            <a:ext cx="1512887" cy="865187"/>
          </a:xfrm>
          <a:prstGeom prst="leftArrow">
            <a:avLst>
              <a:gd name="adj1" fmla="val 50000"/>
              <a:gd name="adj2" fmla="val 43716"/>
            </a:avLst>
          </a:prstGeom>
          <a:solidFill>
            <a:srgbClr val="FF66FF"/>
          </a:solidFill>
          <a:ln w="9525">
            <a:solidFill>
              <a:schemeClr val="tx1"/>
            </a:solidFill>
            <a:miter lim="800000"/>
            <a:headEnd/>
            <a:tailEnd/>
          </a:ln>
        </p:spPr>
        <p:txBody>
          <a:bodyPr wrap="none" anchor="ctr"/>
          <a:lstStyle/>
          <a:p>
            <a:pPr algn="ctr"/>
            <a:r>
              <a:rPr lang="ar-SA" dirty="0" smtClean="0">
                <a:solidFill>
                  <a:srgbClr val="002060"/>
                </a:solidFill>
              </a:rPr>
              <a:t>تظهر بوجود</a:t>
            </a:r>
            <a:endParaRPr lang="en-US" dirty="0">
              <a:solidFill>
                <a:schemeClr val="folHlink"/>
              </a:solidFill>
              <a:latin typeface="Arial" pitchFamily="34" charset="0"/>
            </a:endParaRPr>
          </a:p>
        </p:txBody>
      </p:sp>
      <p:sp>
        <p:nvSpPr>
          <p:cNvPr id="6" name="AutoShape 7"/>
          <p:cNvSpPr>
            <a:spLocks noChangeArrowheads="1"/>
          </p:cNvSpPr>
          <p:nvPr/>
        </p:nvSpPr>
        <p:spPr bwMode="auto">
          <a:xfrm>
            <a:off x="6019800" y="4572000"/>
            <a:ext cx="1512887" cy="865187"/>
          </a:xfrm>
          <a:prstGeom prst="leftArrow">
            <a:avLst>
              <a:gd name="adj1" fmla="val 50000"/>
              <a:gd name="adj2" fmla="val 43716"/>
            </a:avLst>
          </a:prstGeom>
          <a:solidFill>
            <a:srgbClr val="FF66FF"/>
          </a:solidFill>
          <a:ln w="9525">
            <a:solidFill>
              <a:schemeClr val="tx1"/>
            </a:solidFill>
            <a:miter lim="800000"/>
            <a:headEnd/>
            <a:tailEnd/>
          </a:ln>
        </p:spPr>
        <p:txBody>
          <a:bodyPr wrap="none" anchor="ctr"/>
          <a:lstStyle/>
          <a:p>
            <a:pPr algn="ctr"/>
            <a:r>
              <a:rPr lang="ar-SA" dirty="0" smtClean="0">
                <a:solidFill>
                  <a:srgbClr val="002060"/>
                </a:solidFill>
              </a:rPr>
              <a:t>تظهر بوجود</a:t>
            </a:r>
            <a:endParaRPr lang="en-US" dirty="0">
              <a:solidFill>
                <a:schemeClr val="folHlink"/>
              </a:solidFill>
              <a:latin typeface="Arial" pitchFamily="34" charset="0"/>
            </a:endParaRPr>
          </a:p>
        </p:txBody>
      </p:sp>
      <p:sp>
        <p:nvSpPr>
          <p:cNvPr id="7" name="Rectangle 5"/>
          <p:cNvSpPr>
            <a:spLocks noChangeArrowheads="1"/>
          </p:cNvSpPr>
          <p:nvPr/>
        </p:nvSpPr>
        <p:spPr bwMode="auto">
          <a:xfrm>
            <a:off x="7543800" y="4495800"/>
            <a:ext cx="1296988" cy="863600"/>
          </a:xfrm>
          <a:prstGeom prst="rect">
            <a:avLst/>
          </a:prstGeom>
          <a:solidFill>
            <a:schemeClr val="accent1"/>
          </a:solidFill>
          <a:ln w="9525">
            <a:solidFill>
              <a:schemeClr val="tx1"/>
            </a:solidFill>
            <a:miter lim="800000"/>
            <a:headEnd/>
            <a:tailEnd/>
          </a:ln>
        </p:spPr>
        <p:txBody>
          <a:bodyPr wrap="none" anchor="ctr"/>
          <a:lstStyle/>
          <a:p>
            <a:pPr>
              <a:spcBef>
                <a:spcPct val="50000"/>
              </a:spcBef>
              <a:defRPr/>
            </a:pPr>
            <a:r>
              <a:rPr lang="ar-SA" b="1" dirty="0">
                <a:solidFill>
                  <a:schemeClr val="accent4">
                    <a:lumMod val="10000"/>
                  </a:schemeClr>
                </a:solidFill>
              </a:rPr>
              <a:t>الصفة المتنحية </a:t>
            </a:r>
            <a:endParaRPr lang="en-US" b="1" dirty="0">
              <a:solidFill>
                <a:schemeClr val="accent4">
                  <a:lumMod val="10000"/>
                </a:schemeClr>
              </a:solidFill>
            </a:endParaRPr>
          </a:p>
        </p:txBody>
      </p:sp>
      <p:sp>
        <p:nvSpPr>
          <p:cNvPr id="8" name="Rectangle 9"/>
          <p:cNvSpPr>
            <a:spLocks noChangeArrowheads="1"/>
          </p:cNvSpPr>
          <p:nvPr/>
        </p:nvSpPr>
        <p:spPr bwMode="auto">
          <a:xfrm>
            <a:off x="4191000" y="2895600"/>
            <a:ext cx="1812925" cy="792163"/>
          </a:xfrm>
          <a:prstGeom prst="rect">
            <a:avLst/>
          </a:prstGeom>
          <a:solidFill>
            <a:schemeClr val="folHlink"/>
          </a:solidFill>
          <a:ln w="9525">
            <a:solidFill>
              <a:schemeClr val="tx1"/>
            </a:solidFill>
            <a:miter lim="800000"/>
            <a:headEnd/>
            <a:tailEnd/>
          </a:ln>
        </p:spPr>
        <p:txBody>
          <a:bodyPr wrap="none" anchor="ctr"/>
          <a:lstStyle/>
          <a:p>
            <a:endParaRPr lang="ar-SA"/>
          </a:p>
        </p:txBody>
      </p:sp>
      <p:sp>
        <p:nvSpPr>
          <p:cNvPr id="9" name="Rectangle 9"/>
          <p:cNvSpPr>
            <a:spLocks noChangeArrowheads="1"/>
          </p:cNvSpPr>
          <p:nvPr/>
        </p:nvSpPr>
        <p:spPr bwMode="auto">
          <a:xfrm>
            <a:off x="4191000" y="4648200"/>
            <a:ext cx="1812925" cy="792163"/>
          </a:xfrm>
          <a:prstGeom prst="rect">
            <a:avLst/>
          </a:prstGeom>
          <a:solidFill>
            <a:schemeClr val="folHlink"/>
          </a:solidFill>
          <a:ln w="9525">
            <a:solidFill>
              <a:schemeClr val="tx1"/>
            </a:solidFill>
            <a:miter lim="800000"/>
            <a:headEnd/>
            <a:tailEnd/>
          </a:ln>
        </p:spPr>
        <p:txBody>
          <a:bodyPr wrap="none" anchor="ctr"/>
          <a:lstStyle/>
          <a:p>
            <a:pPr algn="ctr">
              <a:spcBef>
                <a:spcPct val="50000"/>
              </a:spcBef>
              <a:defRPr/>
            </a:pPr>
            <a:r>
              <a:rPr lang="ar-SA" b="1" dirty="0">
                <a:solidFill>
                  <a:schemeClr val="bg2">
                    <a:lumMod val="75000"/>
                  </a:schemeClr>
                </a:solidFill>
              </a:rPr>
              <a:t>أليلين  متنحيين </a:t>
            </a:r>
            <a:endParaRPr lang="en-US" b="1" dirty="0">
              <a:solidFill>
                <a:schemeClr val="bg2">
                  <a:lumMod val="75000"/>
                </a:schemeClr>
              </a:solidFill>
            </a:endParaRPr>
          </a:p>
        </p:txBody>
      </p:sp>
      <p:sp>
        <p:nvSpPr>
          <p:cNvPr id="10" name="AutoShape 11"/>
          <p:cNvSpPr>
            <a:spLocks noChangeArrowheads="1"/>
          </p:cNvSpPr>
          <p:nvPr/>
        </p:nvSpPr>
        <p:spPr bwMode="auto">
          <a:xfrm>
            <a:off x="2286000" y="2819400"/>
            <a:ext cx="1905000" cy="865187"/>
          </a:xfrm>
          <a:prstGeom prst="leftArrow">
            <a:avLst>
              <a:gd name="adj1" fmla="val 50000"/>
              <a:gd name="adj2" fmla="val 49954"/>
            </a:avLst>
          </a:prstGeom>
          <a:solidFill>
            <a:srgbClr val="AEF0B1"/>
          </a:solidFill>
          <a:ln w="9525">
            <a:solidFill>
              <a:schemeClr val="tx1"/>
            </a:solidFill>
            <a:miter lim="800000"/>
            <a:headEnd/>
            <a:tailEnd/>
          </a:ln>
        </p:spPr>
        <p:txBody>
          <a:bodyPr wrap="none" anchor="ctr"/>
          <a:lstStyle/>
          <a:p>
            <a:pPr>
              <a:spcBef>
                <a:spcPct val="50000"/>
              </a:spcBef>
            </a:pPr>
            <a:r>
              <a:rPr lang="ar-SA" dirty="0">
                <a:solidFill>
                  <a:srgbClr val="CC00CC"/>
                </a:solidFill>
              </a:rPr>
              <a:t>يرمز له بحرف كبير </a:t>
            </a:r>
            <a:endParaRPr lang="en-US" dirty="0">
              <a:solidFill>
                <a:srgbClr val="CC00CC"/>
              </a:solidFill>
            </a:endParaRPr>
          </a:p>
        </p:txBody>
      </p:sp>
      <p:sp>
        <p:nvSpPr>
          <p:cNvPr id="11" name="AutoShape 11"/>
          <p:cNvSpPr>
            <a:spLocks noChangeArrowheads="1"/>
          </p:cNvSpPr>
          <p:nvPr/>
        </p:nvSpPr>
        <p:spPr bwMode="auto">
          <a:xfrm>
            <a:off x="1752600" y="4648200"/>
            <a:ext cx="2438400" cy="865187"/>
          </a:xfrm>
          <a:prstGeom prst="leftArrow">
            <a:avLst>
              <a:gd name="adj1" fmla="val 50000"/>
              <a:gd name="adj2" fmla="val 49954"/>
            </a:avLst>
          </a:prstGeom>
          <a:solidFill>
            <a:srgbClr val="AEF0B1"/>
          </a:solidFill>
          <a:ln w="9525">
            <a:solidFill>
              <a:schemeClr val="tx1"/>
            </a:solidFill>
            <a:miter lim="800000"/>
            <a:headEnd/>
            <a:tailEnd/>
          </a:ln>
        </p:spPr>
        <p:txBody>
          <a:bodyPr wrap="none" anchor="ctr"/>
          <a:lstStyle/>
          <a:p>
            <a:r>
              <a:rPr lang="ar-IQ" dirty="0" smtClean="0">
                <a:solidFill>
                  <a:srgbClr val="CC00CC"/>
                </a:solidFill>
              </a:rPr>
              <a:t>ير</a:t>
            </a:r>
            <a:r>
              <a:rPr lang="ar-SA" dirty="0" smtClean="0">
                <a:solidFill>
                  <a:srgbClr val="CC00CC"/>
                </a:solidFill>
              </a:rPr>
              <a:t>مز لهما بحرفين صغيرين </a:t>
            </a:r>
            <a:endParaRPr lang="ar-SA" dirty="0"/>
          </a:p>
        </p:txBody>
      </p:sp>
      <p:sp>
        <p:nvSpPr>
          <p:cNvPr id="12" name="Line 16"/>
          <p:cNvSpPr>
            <a:spLocks noChangeShapeType="1"/>
          </p:cNvSpPr>
          <p:nvPr/>
        </p:nvSpPr>
        <p:spPr bwMode="auto">
          <a:xfrm flipH="1" flipV="1">
            <a:off x="1981200" y="2667000"/>
            <a:ext cx="431800" cy="431800"/>
          </a:xfrm>
          <a:prstGeom prst="line">
            <a:avLst/>
          </a:prstGeom>
          <a:noFill/>
          <a:ln w="9525">
            <a:solidFill>
              <a:schemeClr val="tx1"/>
            </a:solidFill>
            <a:round/>
            <a:headEnd/>
            <a:tailEnd type="triangle" w="med" len="med"/>
          </a:ln>
        </p:spPr>
        <p:txBody>
          <a:bodyPr/>
          <a:lstStyle/>
          <a:p>
            <a:endParaRPr lang="ar-SA"/>
          </a:p>
        </p:txBody>
      </p:sp>
      <p:sp>
        <p:nvSpPr>
          <p:cNvPr id="13" name="Line 17"/>
          <p:cNvSpPr>
            <a:spLocks noChangeShapeType="1"/>
          </p:cNvSpPr>
          <p:nvPr/>
        </p:nvSpPr>
        <p:spPr bwMode="auto">
          <a:xfrm flipH="1">
            <a:off x="1981200" y="3505200"/>
            <a:ext cx="504825" cy="287337"/>
          </a:xfrm>
          <a:prstGeom prst="line">
            <a:avLst/>
          </a:prstGeom>
          <a:noFill/>
          <a:ln w="9525">
            <a:solidFill>
              <a:schemeClr val="tx1"/>
            </a:solidFill>
            <a:round/>
            <a:headEnd/>
            <a:tailEnd type="triangle" w="med" len="med"/>
          </a:ln>
        </p:spPr>
        <p:txBody>
          <a:bodyPr/>
          <a:lstStyle/>
          <a:p>
            <a:endParaRPr lang="ar-SA"/>
          </a:p>
        </p:txBody>
      </p:sp>
      <p:sp>
        <p:nvSpPr>
          <p:cNvPr id="14" name="Oval 18"/>
          <p:cNvSpPr>
            <a:spLocks noChangeArrowheads="1"/>
          </p:cNvSpPr>
          <p:nvPr/>
        </p:nvSpPr>
        <p:spPr bwMode="auto">
          <a:xfrm>
            <a:off x="533400" y="2286000"/>
            <a:ext cx="1439863" cy="720725"/>
          </a:xfrm>
          <a:prstGeom prst="ellipse">
            <a:avLst/>
          </a:prstGeom>
          <a:solidFill>
            <a:schemeClr val="accent1"/>
          </a:solidFill>
          <a:ln w="9525">
            <a:solidFill>
              <a:schemeClr val="tx1"/>
            </a:solidFill>
            <a:round/>
            <a:headEnd/>
            <a:tailEnd/>
          </a:ln>
        </p:spPr>
        <p:txBody>
          <a:bodyPr wrap="none" anchor="ctr"/>
          <a:lstStyle/>
          <a:p>
            <a:pPr algn="l" rtl="1">
              <a:spcBef>
                <a:spcPct val="50000"/>
              </a:spcBef>
            </a:pPr>
            <a:r>
              <a:rPr lang="ar-SA" b="1" dirty="0"/>
              <a:t>نقية  </a:t>
            </a:r>
            <a:r>
              <a:rPr lang="en-US" b="1" dirty="0"/>
              <a:t>TT</a:t>
            </a:r>
          </a:p>
        </p:txBody>
      </p:sp>
      <p:sp>
        <p:nvSpPr>
          <p:cNvPr id="15" name="Oval 20"/>
          <p:cNvSpPr>
            <a:spLocks noChangeArrowheads="1"/>
          </p:cNvSpPr>
          <p:nvPr/>
        </p:nvSpPr>
        <p:spPr bwMode="auto">
          <a:xfrm>
            <a:off x="381000" y="3429000"/>
            <a:ext cx="1622425" cy="685800"/>
          </a:xfrm>
          <a:prstGeom prst="ellipse">
            <a:avLst/>
          </a:prstGeom>
          <a:solidFill>
            <a:schemeClr val="accent1"/>
          </a:solidFill>
          <a:ln w="9525">
            <a:solidFill>
              <a:schemeClr val="tx1"/>
            </a:solidFill>
            <a:round/>
            <a:headEnd/>
            <a:tailEnd/>
          </a:ln>
        </p:spPr>
        <p:txBody>
          <a:bodyPr wrap="none" anchor="ctr"/>
          <a:lstStyle/>
          <a:p>
            <a:pPr algn="l" rtl="1">
              <a:spcBef>
                <a:spcPct val="50000"/>
              </a:spcBef>
            </a:pPr>
            <a:r>
              <a:rPr lang="ar-SA" b="1" dirty="0"/>
              <a:t>غير نقية  </a:t>
            </a:r>
            <a:r>
              <a:rPr lang="en-US" b="1" dirty="0" err="1"/>
              <a:t>Tt</a:t>
            </a:r>
            <a:endParaRPr lang="en-US" b="1" dirty="0"/>
          </a:p>
        </p:txBody>
      </p:sp>
      <p:sp>
        <p:nvSpPr>
          <p:cNvPr id="16" name="Oval 20"/>
          <p:cNvSpPr>
            <a:spLocks noChangeArrowheads="1"/>
          </p:cNvSpPr>
          <p:nvPr/>
        </p:nvSpPr>
        <p:spPr bwMode="auto">
          <a:xfrm>
            <a:off x="304800" y="4724400"/>
            <a:ext cx="1622425" cy="720725"/>
          </a:xfrm>
          <a:prstGeom prst="ellipse">
            <a:avLst/>
          </a:prstGeom>
          <a:solidFill>
            <a:schemeClr val="accent1"/>
          </a:solidFill>
          <a:ln w="9525">
            <a:solidFill>
              <a:schemeClr val="tx1"/>
            </a:solidFill>
            <a:round/>
            <a:headEnd/>
            <a:tailEnd/>
          </a:ln>
        </p:spPr>
        <p:txBody>
          <a:bodyPr wrap="none" anchor="ctr"/>
          <a:lstStyle/>
          <a:p>
            <a:pPr algn="l" rtl="1">
              <a:spcBef>
                <a:spcPct val="50000"/>
              </a:spcBef>
            </a:pPr>
            <a:r>
              <a:rPr lang="ar-SA" b="1" dirty="0"/>
              <a:t>نقية دائما </a:t>
            </a:r>
            <a:r>
              <a:rPr lang="en-US" b="1" dirty="0" err="1"/>
              <a:t>tt</a:t>
            </a:r>
            <a:endParaRPr lang="en-US" b="1" dirty="0"/>
          </a:p>
        </p:txBody>
      </p:sp>
      <p:sp>
        <p:nvSpPr>
          <p:cNvPr id="17" name="مستطيل 16"/>
          <p:cNvSpPr/>
          <p:nvPr/>
        </p:nvSpPr>
        <p:spPr>
          <a:xfrm>
            <a:off x="4191000" y="2971800"/>
            <a:ext cx="1752601" cy="707886"/>
          </a:xfrm>
          <a:prstGeom prst="rect">
            <a:avLst/>
          </a:prstGeom>
        </p:spPr>
        <p:txBody>
          <a:bodyPr wrap="square">
            <a:spAutoFit/>
          </a:bodyPr>
          <a:lstStyle/>
          <a:p>
            <a:pPr>
              <a:spcBef>
                <a:spcPct val="50000"/>
              </a:spcBef>
              <a:defRPr/>
            </a:pPr>
            <a:r>
              <a:rPr lang="ar-SA" sz="2000" b="1" dirty="0">
                <a:solidFill>
                  <a:srgbClr val="FFFF00"/>
                </a:solidFill>
              </a:rPr>
              <a:t>أليل سائد واحد </a:t>
            </a:r>
            <a:r>
              <a:rPr lang="ar-SA" sz="2000" b="1" dirty="0" smtClean="0">
                <a:solidFill>
                  <a:srgbClr val="FFFF00"/>
                </a:solidFill>
              </a:rPr>
              <a:t>من </a:t>
            </a:r>
            <a:r>
              <a:rPr lang="ar-SA" sz="2000" b="1" dirty="0">
                <a:solidFill>
                  <a:srgbClr val="FFFF00"/>
                </a:solidFill>
              </a:rPr>
              <a:t>بين </a:t>
            </a:r>
            <a:r>
              <a:rPr lang="ar-SA" sz="2000" b="1" dirty="0" smtClean="0">
                <a:solidFill>
                  <a:srgbClr val="FFFF00"/>
                </a:solidFill>
              </a:rPr>
              <a:t>أليلين </a:t>
            </a:r>
            <a:endParaRPr lang="en-US" sz="2000" b="1" dirty="0">
              <a:solidFill>
                <a:srgbClr val="FFFF00"/>
              </a:solidFill>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مستطيل 1"/>
          <p:cNvSpPr/>
          <p:nvPr/>
        </p:nvSpPr>
        <p:spPr>
          <a:xfrm>
            <a:off x="6400800" y="1143000"/>
            <a:ext cx="2743200" cy="646331"/>
          </a:xfrm>
          <a:prstGeom prst="rect">
            <a:avLst/>
          </a:prstGeom>
        </p:spPr>
        <p:txBody>
          <a:bodyPr wrap="square">
            <a:spAutoFit/>
          </a:bodyPr>
          <a:lstStyle/>
          <a:p>
            <a:r>
              <a:rPr lang="ar-SA" sz="3600" dirty="0" smtClean="0">
                <a:solidFill>
                  <a:srgbClr val="FFFF00"/>
                </a:solidFill>
              </a:rPr>
              <a:t>التلقيح الخلط</a:t>
            </a:r>
            <a:r>
              <a:rPr lang="ar-IQ" sz="3600" dirty="0" smtClean="0">
                <a:solidFill>
                  <a:srgbClr val="FFFF00"/>
                </a:solidFill>
              </a:rPr>
              <a:t>ي :- </a:t>
            </a:r>
            <a:endParaRPr lang="ar-SA" sz="3600" dirty="0"/>
          </a:p>
        </p:txBody>
      </p:sp>
      <p:sp>
        <p:nvSpPr>
          <p:cNvPr id="3" name="مستطيل 2"/>
          <p:cNvSpPr/>
          <p:nvPr/>
        </p:nvSpPr>
        <p:spPr>
          <a:xfrm>
            <a:off x="0" y="1295400"/>
            <a:ext cx="6553200" cy="2308324"/>
          </a:xfrm>
          <a:prstGeom prst="rect">
            <a:avLst/>
          </a:prstGeom>
        </p:spPr>
        <p:txBody>
          <a:bodyPr wrap="square">
            <a:spAutoFit/>
          </a:bodyPr>
          <a:lstStyle/>
          <a:p>
            <a:pPr algn="just" rtl="1"/>
            <a:r>
              <a:rPr lang="ar-SA" sz="3600" dirty="0" smtClean="0"/>
              <a:t>يتم عن طريق نزع آلمتك من الزهرة قبل نضجها ثم تحاط بكيس من الورق </a:t>
            </a:r>
            <a:r>
              <a:rPr lang="ar-SA" sz="3600" dirty="0" err="1" smtClean="0"/>
              <a:t>و</a:t>
            </a:r>
            <a:r>
              <a:rPr lang="ar-SA" sz="3600" dirty="0" smtClean="0"/>
              <a:t> ينقل إليها اللقاح المرغوب بطريقة صناعية </a:t>
            </a:r>
            <a:r>
              <a:rPr lang="ar-SA" sz="3600" dirty="0" err="1" smtClean="0"/>
              <a:t>لك</a:t>
            </a:r>
            <a:r>
              <a:rPr lang="ar-IQ" sz="3600" dirty="0" smtClean="0"/>
              <a:t>ي</a:t>
            </a:r>
            <a:r>
              <a:rPr lang="ar-SA" sz="3600" dirty="0" smtClean="0"/>
              <a:t> يلقح </a:t>
            </a:r>
            <a:r>
              <a:rPr lang="ar-SA" sz="3600" dirty="0" err="1" smtClean="0"/>
              <a:t>مياسمها</a:t>
            </a:r>
            <a:r>
              <a:rPr lang="ar-SA" sz="3600" dirty="0" smtClean="0"/>
              <a:t> </a:t>
            </a:r>
            <a:r>
              <a:rPr lang="ar-SA" sz="3600" dirty="0" err="1" smtClean="0"/>
              <a:t>فى</a:t>
            </a:r>
            <a:r>
              <a:rPr lang="ar-SA" sz="3600" dirty="0" smtClean="0"/>
              <a:t> الوقت المناسب</a:t>
            </a:r>
            <a:r>
              <a:rPr lang="ar-SA" dirty="0" smtClean="0"/>
              <a:t>.</a:t>
            </a:r>
            <a:endParaRPr lang="ar-SA" dirty="0"/>
          </a:p>
        </p:txBody>
      </p:sp>
      <p:sp>
        <p:nvSpPr>
          <p:cNvPr id="4" name="مستطيل 3"/>
          <p:cNvSpPr/>
          <p:nvPr/>
        </p:nvSpPr>
        <p:spPr>
          <a:xfrm>
            <a:off x="152400" y="3886200"/>
            <a:ext cx="8229599" cy="2308324"/>
          </a:xfrm>
          <a:prstGeom prst="rect">
            <a:avLst/>
          </a:prstGeom>
        </p:spPr>
        <p:txBody>
          <a:bodyPr wrap="square">
            <a:spAutoFit/>
          </a:bodyPr>
          <a:lstStyle/>
          <a:p>
            <a:r>
              <a:rPr lang="ar-SA" sz="3600" dirty="0" smtClean="0"/>
              <a:t>يتم عن طريق انتقال أن حبوب اللقاح من </a:t>
            </a:r>
            <a:r>
              <a:rPr lang="ar-SA" sz="3600" dirty="0" err="1" smtClean="0"/>
              <a:t>المتك</a:t>
            </a:r>
            <a:r>
              <a:rPr lang="ar-SA" sz="3600" dirty="0" smtClean="0"/>
              <a:t> إلى ميسم نفس الزهرة لتخصب بويضاتها.</a:t>
            </a:r>
            <a:br>
              <a:rPr lang="ar-SA" sz="3600" dirty="0" smtClean="0"/>
            </a:br>
            <a:r>
              <a:rPr lang="ar-SA" sz="3600" dirty="0" smtClean="0"/>
              <a:t>ويمكن إحاطتها بكيس من الورق زيادة </a:t>
            </a:r>
            <a:r>
              <a:rPr lang="ar-SA" sz="3600" dirty="0" err="1" smtClean="0"/>
              <a:t>فى</a:t>
            </a:r>
            <a:r>
              <a:rPr lang="ar-SA" sz="3600" dirty="0" smtClean="0"/>
              <a:t> التأكد من عدم وصول أي لقاح خارجي إليها</a:t>
            </a:r>
            <a:r>
              <a:rPr lang="ar-SA" sz="2400" dirty="0" smtClean="0"/>
              <a:t>.</a:t>
            </a:r>
            <a:endParaRPr lang="ar-SA" sz="2400" dirty="0"/>
          </a:p>
        </p:txBody>
      </p:sp>
      <p:sp>
        <p:nvSpPr>
          <p:cNvPr id="5" name="مستطيل 4"/>
          <p:cNvSpPr/>
          <p:nvPr/>
        </p:nvSpPr>
        <p:spPr>
          <a:xfrm>
            <a:off x="6324600" y="3352800"/>
            <a:ext cx="2581156" cy="769441"/>
          </a:xfrm>
          <a:prstGeom prst="rect">
            <a:avLst/>
          </a:prstGeom>
        </p:spPr>
        <p:txBody>
          <a:bodyPr wrap="none">
            <a:spAutoFit/>
          </a:bodyPr>
          <a:lstStyle/>
          <a:p>
            <a:r>
              <a:rPr lang="ar-SA" sz="4400" dirty="0" smtClean="0">
                <a:solidFill>
                  <a:srgbClr val="FF0000"/>
                </a:solidFill>
              </a:rPr>
              <a:t>التلقيح الذات</a:t>
            </a:r>
            <a:r>
              <a:rPr lang="ar-IQ" sz="4400" dirty="0" smtClean="0">
                <a:solidFill>
                  <a:srgbClr val="FF0000"/>
                </a:solidFill>
              </a:rPr>
              <a:t>ي</a:t>
            </a:r>
            <a:r>
              <a:rPr lang="ar-SA" sz="4400" dirty="0" smtClean="0">
                <a:solidFill>
                  <a:srgbClr val="FF0000"/>
                </a:solidFill>
              </a:rPr>
              <a:t>:</a:t>
            </a:r>
            <a:endParaRPr lang="ar-SA" sz="4400" dirty="0">
              <a:solidFill>
                <a:srgbClr val="FF0000"/>
              </a:solidFill>
            </a:endParaRPr>
          </a:p>
        </p:txBody>
      </p:sp>
    </p:spTree>
  </p:cSld>
  <p:clrMapOvr>
    <a:masterClrMapping/>
  </p:clrMapOvr>
  <p:transition spd="slow">
    <p:cover dir="rd"/>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1252</Words>
  <Application>Microsoft Office PowerPoint</Application>
  <PresentationFormat>عرض على الشاشة (3:4)‏</PresentationFormat>
  <Paragraphs>238</Paragraphs>
  <Slides>62</Slides>
  <Notes>52</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62</vt:i4>
      </vt:variant>
    </vt:vector>
  </HeadingPairs>
  <TitlesOfParts>
    <vt:vector size="64" baseType="lpstr">
      <vt:lpstr>سمة Office</vt:lpstr>
      <vt:lpstr>Clip</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تعرف الأحماض النووية</vt:lpstr>
      <vt:lpstr>عرض تقديمي في PowerPoint</vt:lpstr>
      <vt:lpstr>عرض تقديمي في PowerPoint</vt:lpstr>
      <vt:lpstr>عرض تقديمي في PowerPoint</vt:lpstr>
      <vt:lpstr>عرض تقديمي في PowerPoint</vt:lpstr>
      <vt:lpstr>عرض تقديمي في PowerPoint</vt:lpstr>
      <vt:lpstr>اوجه الشبه والاختلاف بين  DNA &amp;RNA</vt:lpstr>
      <vt:lpstr>أهمية الأحماض النووية من الناحية البيولوجية </vt:lpstr>
      <vt:lpstr>عرض تقديمي في PowerPoint</vt:lpstr>
      <vt:lpstr> تضاعف الحمض النووي الديوكسي ريبوزي  داخل الخلية in vivo</vt:lpstr>
      <vt:lpstr>عرض تقديمي في PowerPoint</vt:lpstr>
      <vt:lpstr>تضاعف الدنا</vt:lpstr>
      <vt:lpstr>عرض تقديمي في PowerPoint</vt:lpstr>
      <vt:lpstr>تعريف تفاعل البلمره التسلسلي PCR   </vt:lpstr>
      <vt:lpstr>عرض تقديمي في PowerPoint</vt:lpstr>
      <vt:lpstr>عرض تقديمي في PowerPoint</vt:lpstr>
      <vt:lpstr>استعمالاته</vt:lpstr>
      <vt:lpstr>التفاعل يحتاج إلى</vt:lpstr>
      <vt:lpstr>2-البادئات CCGAATGGGATGC  GGCTTACCCTACG </vt:lpstr>
      <vt:lpstr>انزيم التفاعل   Taq polymerase</vt:lpstr>
      <vt:lpstr>القواعد النيتروجينية</vt:lpstr>
      <vt:lpstr>عرض تقديمي في PowerPoint</vt:lpstr>
      <vt:lpstr>عرض تقديمي في PowerPoint</vt:lpstr>
      <vt:lpstr>سير عملية التفاعل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Shamfuture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Shamfuture</dc:creator>
  <cp:lastModifiedBy>DR.Ahmed Saker 2o1O</cp:lastModifiedBy>
  <cp:revision>47</cp:revision>
  <dcterms:created xsi:type="dcterms:W3CDTF">2014-12-27T17:23:44Z</dcterms:created>
  <dcterms:modified xsi:type="dcterms:W3CDTF">2019-10-02T19:13:17Z</dcterms:modified>
</cp:coreProperties>
</file>